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08" r:id="rId22"/>
    <p:sldId id="276" r:id="rId23"/>
    <p:sldId id="277" r:id="rId24"/>
    <p:sldId id="278" r:id="rId25"/>
    <p:sldId id="279" r:id="rId26"/>
    <p:sldId id="280" r:id="rId27"/>
    <p:sldId id="281" r:id="rId28"/>
    <p:sldId id="309" r:id="rId29"/>
    <p:sldId id="282" r:id="rId30"/>
    <p:sldId id="283" r:id="rId31"/>
    <p:sldId id="284" r:id="rId32"/>
    <p:sldId id="285" r:id="rId33"/>
    <p:sldId id="286" r:id="rId34"/>
    <p:sldId id="287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2" r:id="rId44"/>
    <p:sldId id="303" r:id="rId45"/>
    <p:sldId id="300" r:id="rId46"/>
    <p:sldId id="304" r:id="rId47"/>
    <p:sldId id="305" r:id="rId48"/>
    <p:sldId id="306" r:id="rId49"/>
    <p:sldId id="307" r:id="rId50"/>
    <p:sldId id="301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5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84C19-E6EB-417E-9A62-B97888DCE2E9}" type="datetimeFigureOut">
              <a:rPr lang="th-TH" smtClean="0"/>
              <a:t>09/12/68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213B-1680-4BB4-849E-7A80DDC795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337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472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h-TH"/>
            </a:p>
          </p:txBody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7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4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9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5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648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511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7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3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1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09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8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9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71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th-TH"/>
            </a:p>
          </p:txBody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508" y="3373746"/>
            <a:ext cx="11247120" cy="17393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Data Dictionary 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&amp;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Process Description</a:t>
            </a:r>
            <a:endParaRPr lang="th-TH" sz="6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80127" y="1214191"/>
            <a:ext cx="11506200" cy="78899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Chapter 7</a:t>
            </a:r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10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568698" cy="4529668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/>
              <a:t>EX. </a:t>
            </a:r>
            <a:r>
              <a:rPr lang="th-TH" sz="2400" dirty="0"/>
              <a:t>แดสงรายละเอียดของข้อมูลโดยการสร้างเป็นพจนานุกรมที่แสดงโครงสร้างข้อมูลสินค้าและใบสั่งซ้อสินค้า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62" t="28148" r="50938" b="19630"/>
          <a:stretch/>
        </p:blipFill>
        <p:spPr>
          <a:xfrm>
            <a:off x="4864100" y="762000"/>
            <a:ext cx="6400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06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พจนานุกรมข้อมูลที่แสดงส่วนย่อยของข้อมูล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ประกอบด้วย 4 ส่วนหลักคือ</a:t>
            </a:r>
          </a:p>
          <a:p>
            <a:pPr marL="914400" lvl="1" indent="-457200">
              <a:buAutoNum type="arabicPeriod"/>
            </a:pPr>
            <a:r>
              <a:rPr lang="th-TH" dirty="0"/>
              <a:t>ข้อมูลพื้นฐาน ประกอบด้วย  รหัส </a:t>
            </a:r>
            <a:r>
              <a:rPr lang="en-US" dirty="0"/>
              <a:t>(ID), </a:t>
            </a:r>
            <a:r>
              <a:rPr lang="th-TH" dirty="0"/>
              <a:t>ชื่อ </a:t>
            </a:r>
            <a:r>
              <a:rPr lang="en-US" dirty="0"/>
              <a:t>(Name), </a:t>
            </a:r>
            <a:r>
              <a:rPr lang="th-TH" dirty="0"/>
              <a:t>ชื่อเรียกอื่นในระบบ </a:t>
            </a:r>
            <a:r>
              <a:rPr lang="en-US" dirty="0"/>
              <a:t>(Alias) </a:t>
            </a:r>
            <a:r>
              <a:rPr lang="th-TH" dirty="0"/>
              <a:t>และคำอธิบาย </a:t>
            </a:r>
            <a:r>
              <a:rPr lang="en-US" dirty="0"/>
              <a:t>(Description) </a:t>
            </a:r>
          </a:p>
          <a:p>
            <a:pPr marL="914400" lvl="1" indent="-457200">
              <a:buAutoNum type="arabicPeriod"/>
            </a:pPr>
            <a:r>
              <a:rPr lang="th-TH" dirty="0"/>
              <a:t>คุณลักษณะเฉพาะ ประกอบด้วย ชนิดของข้อมูล </a:t>
            </a:r>
            <a:r>
              <a:rPr lang="en-US" dirty="0"/>
              <a:t>(Data Type), </a:t>
            </a:r>
            <a:r>
              <a:rPr lang="th-TH" dirty="0"/>
              <a:t>ขนาดของข้อมูล </a:t>
            </a:r>
            <a:r>
              <a:rPr lang="en-US" dirty="0"/>
              <a:t>(Length)</a:t>
            </a:r>
            <a:r>
              <a:rPr lang="th-TH" dirty="0"/>
              <a:t> และค่าที่แสดงอัตโนมัติ </a:t>
            </a:r>
            <a:r>
              <a:rPr lang="en-US" dirty="0"/>
              <a:t>(Default Value) </a:t>
            </a:r>
            <a:endParaRPr lang="th-TH" dirty="0"/>
          </a:p>
          <a:p>
            <a:pPr marL="914400" lvl="1" indent="-457200">
              <a:buAutoNum type="arabicPeriod"/>
            </a:pPr>
            <a:r>
              <a:rPr lang="th-TH" dirty="0"/>
              <a:t>เงื่อนไขสำหรับการตรวจสอบความถูกต้องของข้อมูล แบ่งเป็น กรณีที่ข้อมูลมีความต่อเนื่อง  และข้อมูลที่ไม่มีความต่อเนื่อง</a:t>
            </a:r>
          </a:p>
          <a:p>
            <a:pPr marL="914400" lvl="1" indent="-457200">
              <a:buAutoNum type="arabicPeriod"/>
            </a:pPr>
            <a:r>
              <a:rPr lang="th-TH" dirty="0"/>
              <a:t>หมายเหตุ </a:t>
            </a:r>
            <a:r>
              <a:rPr lang="en-US" dirty="0"/>
              <a:t>(Comment)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6741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1" y="1032932"/>
            <a:ext cx="3073399" cy="3318936"/>
          </a:xfrm>
        </p:spPr>
        <p:txBody>
          <a:bodyPr/>
          <a:lstStyle/>
          <a:p>
            <a:r>
              <a:rPr lang="en-US" dirty="0"/>
              <a:t>Ex. </a:t>
            </a:r>
            <a:r>
              <a:rPr lang="th-TH" dirty="0"/>
              <a:t>พจนานุกรมโครงสร้างข้อมูลสินค้าที่ซื้อ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83" t="23148" r="44479" b="10185"/>
          <a:stretch/>
        </p:blipFill>
        <p:spPr>
          <a:xfrm>
            <a:off x="5346700" y="571499"/>
            <a:ext cx="5092700" cy="57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44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พจนานุกรมแหล่งจัดเก็บข้อมูล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ประกอบด้วย</a:t>
            </a:r>
          </a:p>
          <a:p>
            <a:r>
              <a:rPr lang="en-US" dirty="0"/>
              <a:t>Data Store Name </a:t>
            </a:r>
            <a:r>
              <a:rPr lang="th-TH" dirty="0"/>
              <a:t>ชื่อของแฟ้มข้อมูล เป็นชื่อเดียวกันกับในแผนภาพกระแสข้อมูล</a:t>
            </a:r>
          </a:p>
          <a:p>
            <a:r>
              <a:rPr lang="en-US" dirty="0"/>
              <a:t>Element Name </a:t>
            </a:r>
            <a:r>
              <a:rPr lang="th-TH" dirty="0"/>
              <a:t>กำหนดชื่อย่อยของข้อมูล </a:t>
            </a:r>
            <a:r>
              <a:rPr lang="en-US" dirty="0"/>
              <a:t>(Attribute)</a:t>
            </a:r>
          </a:p>
          <a:p>
            <a:r>
              <a:rPr lang="en-US" dirty="0"/>
              <a:t>Description </a:t>
            </a:r>
            <a:r>
              <a:rPr lang="th-TH" dirty="0"/>
              <a:t>เป็นการกำหนดคำอธิบายชื่อส่วนย่อยของข้อมูลด้วยภาษาไทย</a:t>
            </a:r>
          </a:p>
          <a:p>
            <a:r>
              <a:rPr lang="en-US" dirty="0"/>
              <a:t>Data Type</a:t>
            </a:r>
            <a:r>
              <a:rPr lang="th-TH" dirty="0"/>
              <a:t> กำหนดชนิดข้อมูล เช่น ตัวอักษร ตัวเลข หรือวันที่</a:t>
            </a:r>
          </a:p>
          <a:p>
            <a:r>
              <a:rPr lang="en-US" dirty="0"/>
              <a:t>Permissible Value </a:t>
            </a:r>
            <a:r>
              <a:rPr lang="th-TH" dirty="0"/>
              <a:t>กำหนดรูปแบบหรือเงื่อนไขของส่วนย่อย </a:t>
            </a:r>
          </a:p>
        </p:txBody>
      </p:sp>
    </p:spTree>
    <p:extLst>
      <p:ext uri="{BB962C8B-B14F-4D97-AF65-F5344CB8AC3E}">
        <p14:creationId xmlns:p14="http://schemas.microsoft.com/office/powerpoint/2010/main" val="175040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1300"/>
            <a:ext cx="3009899" cy="4364568"/>
          </a:xfrm>
        </p:spPr>
        <p:txBody>
          <a:bodyPr/>
          <a:lstStyle/>
          <a:p>
            <a:r>
              <a:rPr lang="en-US" dirty="0"/>
              <a:t>Ex. </a:t>
            </a:r>
            <a:r>
              <a:rPr lang="th-TH" dirty="0"/>
              <a:t>พจนานุกรมแหล่งเก็บข้อมูลสินค้า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38148" r="39375" b="17778"/>
          <a:stretch/>
        </p:blipFill>
        <p:spPr>
          <a:xfrm>
            <a:off x="4673600" y="1193800"/>
            <a:ext cx="6728014" cy="46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07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Description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เป็นการอธิบายถึงรายละเอียดของวิธีการทำงานในกระบวนการต่าง  ที่จะนำไปสู่การออกแบบและพัฒนาระบบ มีรูปแบบการนำเสนอ 2 ระดับดังนี้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/>
              <a:t>คำอธิบายกระบวนการในระดับการใช้งาน เน้นไปยังกลุ่มเป้าหมายที่เป็นผู้ใช้ทุกฝ่ายที่เกี่ยวข้องกับระบบ โดยจะอธิบายถึงองค์ประกอบต่าง ๆ 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/>
              <a:t>คำอธิบายกระบวนการในระดับของระบบ จะเน้นไปยังกลุ่มเป้าหมายที่เป็นทีมนักพัฒนาระบบ โดยจะอธิบายในเชิงเทคนิคของการพัฒนาโปรแกรม เพื่อให้ทีมนักพัฒนาระบบสามารถนำไประยุกต์ใช้ในการเขียนโปรแกรมคอมพิวเตอร์ได้อย่างรวดเร็ว</a:t>
            </a:r>
          </a:p>
        </p:txBody>
      </p:sp>
    </p:spTree>
    <p:extLst>
      <p:ext uri="{BB962C8B-B14F-4D97-AF65-F5344CB8AC3E}">
        <p14:creationId xmlns:p14="http://schemas.microsoft.com/office/powerpoint/2010/main" val="263749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การเขียนเชิงบรรยายด้วยภาษาธรรมชาติ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229" y="1989773"/>
            <a:ext cx="2997199" cy="3318936"/>
          </a:xfrm>
        </p:spPr>
        <p:txBody>
          <a:bodyPr/>
          <a:lstStyle/>
          <a:p>
            <a:r>
              <a:rPr lang="th-TH" dirty="0"/>
              <a:t>นำเสนอในรูปแบบของตารางข้อมูล โดยเริ่มต้นจากการสรุปองค์ประกอบต่าง ๆ ที่เกี่ยวข้องกับกระบวนการทำงานนั้น ๆ ดังนี้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54" t="27037" r="42187" b="28889"/>
          <a:stretch/>
        </p:blipFill>
        <p:spPr>
          <a:xfrm>
            <a:off x="4749797" y="2438400"/>
            <a:ext cx="6350213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750" t="9365" r="31964" b="62003"/>
          <a:stretch/>
        </p:blipFill>
        <p:spPr>
          <a:xfrm>
            <a:off x="957008" y="3972263"/>
            <a:ext cx="4358824" cy="2047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0653" y="4467828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/>
              <a:t>ข้อมูลค่าสินค้า</a:t>
            </a:r>
          </a:p>
        </p:txBody>
      </p:sp>
    </p:spTree>
    <p:extLst>
      <p:ext uri="{BB962C8B-B14F-4D97-AF65-F5344CB8AC3E}">
        <p14:creationId xmlns:p14="http://schemas.microsoft.com/office/powerpoint/2010/main" val="184646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46" t="45370" r="42187" b="16112"/>
          <a:stretch/>
        </p:blipFill>
        <p:spPr>
          <a:xfrm>
            <a:off x="1727199" y="1651000"/>
            <a:ext cx="8517304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50" t="31296" r="39479" b="24630"/>
          <a:stretch/>
        </p:blipFill>
        <p:spPr>
          <a:xfrm>
            <a:off x="3595225" y="1071916"/>
            <a:ext cx="8026400" cy="4494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750" t="52135" r="40498" b="19410"/>
          <a:stretch/>
        </p:blipFill>
        <p:spPr>
          <a:xfrm>
            <a:off x="669914" y="2501900"/>
            <a:ext cx="4930786" cy="30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75" t="22592" r="39375" b="47408"/>
          <a:stretch/>
        </p:blipFill>
        <p:spPr>
          <a:xfrm>
            <a:off x="1295399" y="1308100"/>
            <a:ext cx="928511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701" y="669616"/>
            <a:ext cx="9601196" cy="1303867"/>
          </a:xfrm>
        </p:spPr>
        <p:txBody>
          <a:bodyPr/>
          <a:lstStyle/>
          <a:p>
            <a:r>
              <a:rPr lang="en-US" dirty="0"/>
              <a:t>Data Dictionary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55" y="1973483"/>
            <a:ext cx="8596668" cy="3880773"/>
          </a:xfrm>
        </p:spPr>
        <p:txBody>
          <a:bodyPr>
            <a:normAutofit/>
          </a:bodyPr>
          <a:lstStyle/>
          <a:p>
            <a:r>
              <a:rPr lang="th-TH" sz="2400" dirty="0"/>
              <a:t>อธิบายรายละเอียดของข้อมูลที่จำเป็นต้องใช้ในระบบ โดยอิงจากแผนภาพกระแสข้อมูล </a:t>
            </a:r>
          </a:p>
          <a:p>
            <a:r>
              <a:rPr lang="en-US" sz="2400" dirty="0"/>
              <a:t>Data Dictionary </a:t>
            </a:r>
            <a:r>
              <a:rPr lang="th-TH" sz="2400" dirty="0"/>
              <a:t>แบ่งออกเป็น 2 กลุ่ม คือ</a:t>
            </a:r>
          </a:p>
          <a:p>
            <a:pPr marL="731520" lvl="1" indent="-457200">
              <a:buFont typeface="+mj-lt"/>
              <a:buAutoNum type="arabicPeriod"/>
            </a:pPr>
            <a:r>
              <a:rPr lang="th-TH" sz="2200" dirty="0"/>
              <a:t>พจนานุกรมข้อมูลของกระแสข้อมูล</a:t>
            </a:r>
          </a:p>
          <a:p>
            <a:pPr marL="731520" lvl="1" indent="-457200">
              <a:buFont typeface="+mj-lt"/>
              <a:buAutoNum type="arabicPeriod"/>
            </a:pPr>
            <a:r>
              <a:rPr lang="th-TH" sz="2200" dirty="0"/>
              <a:t>พจนานุกรมข้อมูลของแหล่งจัดเก็บข้อมูล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750" t="9365" r="31964" b="62003"/>
          <a:stretch/>
        </p:blipFill>
        <p:spPr>
          <a:xfrm>
            <a:off x="5509230" y="3036948"/>
            <a:ext cx="5263706" cy="24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5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71" t="52778" r="39479" b="11296"/>
          <a:stretch/>
        </p:blipFill>
        <p:spPr>
          <a:xfrm>
            <a:off x="2211730" y="908131"/>
            <a:ext cx="8990814" cy="415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969" t="17236" r="45762" b="18211"/>
          <a:stretch/>
        </p:blipFill>
        <p:spPr>
          <a:xfrm>
            <a:off x="394442" y="1119462"/>
            <a:ext cx="3801440" cy="4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969" t="17236" r="45762" b="57306"/>
          <a:stretch/>
        </p:blipFill>
        <p:spPr>
          <a:xfrm>
            <a:off x="1771085" y="2111025"/>
            <a:ext cx="4243546" cy="2076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9046" y="1007150"/>
            <a:ext cx="4600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/>
              <a:t>พจนานุกรมของกระแสข้อมูล 8 พจนุกรม</a:t>
            </a:r>
          </a:p>
          <a:p>
            <a:pPr marL="342900" indent="-342900">
              <a:buAutoNum type="arabicPeriod"/>
            </a:pPr>
            <a:r>
              <a:rPr lang="th-TH" dirty="0"/>
              <a:t>พจนานุกรมที่แสดงโครงสร้างข้อมูล   8 อัน</a:t>
            </a:r>
          </a:p>
          <a:p>
            <a:pPr marL="342900" indent="-342900">
              <a:buAutoNum type="arabicPeriod"/>
            </a:pPr>
            <a:r>
              <a:rPr lang="th-TH" dirty="0"/>
              <a:t>คำอธิบายกระบวนการ ด้วยการเขียนเชิงบรรยายด้วยภาษาธรรมชาติ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895" t="18519" r="43646" b="30370"/>
          <a:stretch/>
        </p:blipFill>
        <p:spPr>
          <a:xfrm>
            <a:off x="5731497" y="2111025"/>
            <a:ext cx="4086108" cy="3734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165" t="37051" r="50938" b="37656"/>
          <a:stretch/>
        </p:blipFill>
        <p:spPr>
          <a:xfrm>
            <a:off x="7774551" y="3779651"/>
            <a:ext cx="4553015" cy="2601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3325" t="38793" r="42188" b="28889"/>
          <a:stretch/>
        </p:blipFill>
        <p:spPr>
          <a:xfrm>
            <a:off x="9079137" y="617405"/>
            <a:ext cx="4982014" cy="262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9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การใช้ภาษาอังกฤษเชิงโครงสร้าง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เป็นการเขียนอธิบายกระบวนการในรูปแบบของภาษาอังกฤษเชิงโครงสร้าง จะมีรูปแบบใกล้เคียงกับการเขียนโปรแกรม มีหลักการเขียนดังนี้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/>
              <a:t>คล้ายการเขียนโปรแกรมเชิงโครงสร้าง ซึ่งมีโครงสร้างการทำงาน 3 ลักษณะดังนี้</a:t>
            </a:r>
          </a:p>
          <a:p>
            <a:pPr lvl="2"/>
            <a:r>
              <a:rPr lang="th-TH" dirty="0"/>
              <a:t>โครงสร้างแบบลำดับ </a:t>
            </a:r>
            <a:r>
              <a:rPr lang="en-US" dirty="0"/>
              <a:t>(Sequential Structure)</a:t>
            </a:r>
          </a:p>
          <a:p>
            <a:pPr lvl="2"/>
            <a:r>
              <a:rPr lang="th-TH" dirty="0"/>
              <a:t>โครงสร้างแบบมีเงื่อนไข </a:t>
            </a:r>
            <a:r>
              <a:rPr lang="en-US" dirty="0"/>
              <a:t>(Conditional Structure)</a:t>
            </a:r>
          </a:p>
          <a:p>
            <a:pPr lvl="2"/>
            <a:r>
              <a:rPr lang="th-TH" dirty="0"/>
              <a:t>โครงสร้างแบบทำซ้ำ </a:t>
            </a:r>
            <a:r>
              <a:rPr lang="en-US" dirty="0"/>
              <a:t>(Iteration Structure) 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6332964" y="4339702"/>
            <a:ext cx="26097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score</a:t>
            </a:r>
          </a:p>
          <a:p>
            <a:r>
              <a:rPr lang="en-US" dirty="0"/>
              <a:t>If score &gt; 80 then A</a:t>
            </a:r>
          </a:p>
          <a:p>
            <a:r>
              <a:rPr lang="en-US" dirty="0"/>
              <a:t>   else if score &gt; 70 then B</a:t>
            </a:r>
          </a:p>
          <a:p>
            <a:r>
              <a:rPr lang="en-US" dirty="0"/>
              <a:t>   else if score &gt; 60 then C</a:t>
            </a:r>
          </a:p>
          <a:p>
            <a:r>
              <a:rPr lang="en-US" dirty="0"/>
              <a:t>   else if score &gt; 50 then D</a:t>
            </a:r>
          </a:p>
          <a:p>
            <a:r>
              <a:rPr lang="en-US" dirty="0"/>
              <a:t>    else F</a:t>
            </a:r>
          </a:p>
          <a:p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8735683" y="3129237"/>
            <a:ext cx="1840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A</a:t>
            </a:r>
          </a:p>
          <a:p>
            <a:r>
              <a:rPr lang="en-US" dirty="0"/>
              <a:t>Input B</a:t>
            </a:r>
          </a:p>
          <a:p>
            <a:r>
              <a:rPr lang="en-US" dirty="0"/>
              <a:t>Input C</a:t>
            </a:r>
          </a:p>
          <a:p>
            <a:r>
              <a:rPr lang="en-US" dirty="0"/>
              <a:t>Sum = A + B + C</a:t>
            </a:r>
          </a:p>
          <a:p>
            <a:r>
              <a:rPr lang="en-US" dirty="0"/>
              <a:t>Print Sum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2253342" y="5039981"/>
            <a:ext cx="1840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 = 0 ,I&lt;10 </a:t>
            </a:r>
          </a:p>
          <a:p>
            <a:r>
              <a:rPr lang="en-US" dirty="0"/>
              <a:t>    sum = sum + I;</a:t>
            </a:r>
          </a:p>
          <a:p>
            <a:r>
              <a:rPr lang="en-US" dirty="0"/>
              <a:t>    print sum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++</a:t>
            </a:r>
          </a:p>
          <a:p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0033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การใช้ภาษาอังกฤษเชิงโครงสร้าง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th-TH" dirty="0"/>
              <a:t>การเขียนเพื่อแสดงโครงสร้างการทำงาน จะต้องใช้คำศัพท์ทางเทคนิคใกล้เคียงกับไวยากรณ์ ที่ใช้ในการเขียนโปรแกรม เช่น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33" t="35370" r="43229" b="49815"/>
          <a:stretch/>
        </p:blipFill>
        <p:spPr>
          <a:xfrm>
            <a:off x="2374900" y="3619500"/>
            <a:ext cx="74485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0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การใช้ภาษาอังกฤษเชิงโครงสร้าง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/>
              <a:t>3. การเขียนเพื่ออธิบายการทำงานของกระบวนการ จะใช้คำกริยาที่อ่านแล้วเข้าใจได้ชัดเจนว่า ทำอะไร โดยไม่ต้องเขียนส่วนขยายของคำกริยา เช่น 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en-US" dirty="0"/>
              <a:t>Read, Write, Print, Update, Move, Add, Subtract,  Multiple </a:t>
            </a:r>
            <a:r>
              <a:rPr lang="th-TH" dirty="0"/>
              <a:t>และ </a:t>
            </a:r>
            <a:r>
              <a:rPr lang="en-US" dirty="0" err="1"/>
              <a:t>Devide</a:t>
            </a:r>
            <a:endParaRPr lang="en-US" dirty="0"/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72665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</a:t>
            </a:r>
            <a:r>
              <a:rPr lang="th-TH" dirty="0"/>
              <a:t>การใช้ภาษาอังกฤษเชิงโครงสร้าง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/>
              <a:t>โครงสร้างแบบลำดับ เป็นการทำงานไปตามลำดับขั้นตอน ไม่มีการกระโดดข้ามไปทำขั้นตอนอื่น  เช่น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443603" y="3460749"/>
            <a:ext cx="6070809" cy="19506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Read Payment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Calculate Change = Payment – Cost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Print Payment , Cost, Change</a:t>
            </a:r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06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73380"/>
            <a:ext cx="9601196" cy="1303867"/>
          </a:xfrm>
        </p:spPr>
        <p:txBody>
          <a:bodyPr/>
          <a:lstStyle/>
          <a:p>
            <a:r>
              <a:rPr lang="en-US" dirty="0"/>
              <a:t>Ex. </a:t>
            </a:r>
            <a:r>
              <a:rPr lang="th-TH" dirty="0"/>
              <a:t>การใช้ภาษาอังกฤษเชิงโครงสร้าง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77247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2.  โครงสร้างแบบมีเงื่อนไข  เป็นการทำงานที่มีการกำหนดการทำงานแตกต่างกันไปตามเงื่อนไข ถ้าข้อมูลที่ที่ข้าสู่ </a:t>
            </a:r>
            <a:r>
              <a:rPr lang="en-US" dirty="0"/>
              <a:t>Process</a:t>
            </a:r>
            <a:r>
              <a:rPr lang="th-TH" dirty="0"/>
              <a:t> นั้นเป็นไปตามเงื่อนไข ให้ทำงานภายติ้ส่งที่เงื่อนไขนั้นกำหนดไว้ ตัวอย่างคำสั่ง เงื่อไข คือ </a:t>
            </a:r>
            <a:r>
              <a:rPr lang="en-US" dirty="0"/>
              <a:t>IF-Then –Else </a:t>
            </a:r>
            <a:r>
              <a:rPr lang="th-TH" dirty="0"/>
              <a:t>และ </a:t>
            </a:r>
            <a:r>
              <a:rPr lang="en-US" dirty="0"/>
              <a:t>Case </a:t>
            </a:r>
            <a:r>
              <a:rPr lang="th-TH" dirty="0"/>
              <a:t>ดังนี้ </a:t>
            </a:r>
          </a:p>
        </p:txBody>
      </p:sp>
      <p:sp>
        <p:nvSpPr>
          <p:cNvPr id="4" name="Rectangle 3"/>
          <p:cNvSpPr/>
          <p:nvPr/>
        </p:nvSpPr>
        <p:spPr>
          <a:xfrm>
            <a:off x="800726" y="3381113"/>
            <a:ext cx="5390212" cy="27798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If </a:t>
            </a:r>
            <a:r>
              <a:rPr lang="en-US" sz="2000" b="1" dirty="0">
                <a:solidFill>
                  <a:srgbClr val="FF0000"/>
                </a:solidFill>
              </a:rPr>
              <a:t>Cost &gt;= 3000 </a:t>
            </a:r>
            <a:r>
              <a:rPr lang="en-US" sz="2000" b="1" dirty="0">
                <a:solidFill>
                  <a:schemeClr val="tx1"/>
                </a:solidFill>
              </a:rPr>
              <a:t>Then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Calculate Discount = Cost * 10 /100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Else If </a:t>
            </a:r>
            <a:r>
              <a:rPr lang="en-US" sz="2000" b="1" dirty="0">
                <a:solidFill>
                  <a:srgbClr val="FF0000"/>
                </a:solidFill>
              </a:rPr>
              <a:t>Cost &gt;= 2000 </a:t>
            </a:r>
            <a:r>
              <a:rPr lang="en-US" sz="2000" b="1" dirty="0">
                <a:solidFill>
                  <a:schemeClr val="tx1"/>
                </a:solidFill>
              </a:rPr>
              <a:t>Then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Calculate Discount = Cost * 5 / 100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Else 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Calculate Discount = Cost * 3 / 100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      End IF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End IF </a:t>
            </a:r>
            <a:endParaRPr lang="th-TH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2096" y="3381112"/>
            <a:ext cx="5390212" cy="27798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Select Case(Cost)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Case 1 : Calculate Discount = Cost * 10 /100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Case 2 : Calculate Discount = Cost * 5 /100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Case 3 : Calculate Discount = Cost *3/100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End Case</a:t>
            </a:r>
            <a:endParaRPr lang="th-TH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22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</a:t>
            </a:r>
            <a:r>
              <a:rPr lang="th-TH" dirty="0"/>
              <a:t>การใช้ภาษาอังกฤษเชิงโครงสร้าง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23532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3. โครงสร้างแบบทำซ้ำ มีลักษณะทำกิจกรรมซ้ำไปเรื่อย ๆ ภายใต้เงื่อนไขที่กำหนด เช่น </a:t>
            </a:r>
          </a:p>
        </p:txBody>
      </p:sp>
      <p:sp>
        <p:nvSpPr>
          <p:cNvPr id="4" name="Rectangle 3"/>
          <p:cNvSpPr/>
          <p:nvPr/>
        </p:nvSpPr>
        <p:spPr>
          <a:xfrm>
            <a:off x="915234" y="3327399"/>
            <a:ext cx="5050851" cy="2578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Do While Not End-of-File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Read </a:t>
            </a:r>
            <a:r>
              <a:rPr lang="en-US" sz="2400" b="1" dirty="0" err="1">
                <a:solidFill>
                  <a:schemeClr val="tx1"/>
                </a:solidFill>
              </a:rPr>
              <a:t>Product.Name</a:t>
            </a:r>
            <a:r>
              <a:rPr lang="en-US" sz="2400" b="1" dirty="0">
                <a:solidFill>
                  <a:schemeClr val="tx1"/>
                </a:solidFill>
              </a:rPr>
              <a:t>,     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     </a:t>
            </a:r>
            <a:r>
              <a:rPr lang="en-US" sz="2400" b="1" dirty="0" err="1">
                <a:solidFill>
                  <a:schemeClr val="tx1"/>
                </a:solidFill>
              </a:rPr>
              <a:t>Product.Quantity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	Print </a:t>
            </a:r>
            <a:r>
              <a:rPr lang="en-US" sz="2400" b="1" dirty="0" err="1">
                <a:solidFill>
                  <a:schemeClr val="tx1"/>
                </a:solidFill>
              </a:rPr>
              <a:t>Product.Name</a:t>
            </a:r>
            <a:r>
              <a:rPr lang="en-US" sz="2400" b="1" dirty="0">
                <a:solidFill>
                  <a:schemeClr val="tx1"/>
                </a:solidFill>
              </a:rPr>
              <a:t>, 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     </a:t>
            </a:r>
            <a:r>
              <a:rPr lang="en-US" sz="2400" b="1" dirty="0" err="1">
                <a:solidFill>
                  <a:schemeClr val="tx1"/>
                </a:solidFill>
              </a:rPr>
              <a:t>Product.Quantity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End Do</a:t>
            </a:r>
            <a:endParaRPr lang="th-TH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6370" y="3281147"/>
            <a:ext cx="4930512" cy="2624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Do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Read </a:t>
            </a:r>
            <a:r>
              <a:rPr lang="en-US" sz="2400" b="1" dirty="0" err="1">
                <a:solidFill>
                  <a:schemeClr val="tx1"/>
                </a:solidFill>
              </a:rPr>
              <a:t>Product.Name</a:t>
            </a:r>
            <a:r>
              <a:rPr lang="en-US" sz="2400" b="1" dirty="0">
                <a:solidFill>
                  <a:schemeClr val="tx1"/>
                </a:solidFill>
              </a:rPr>
              <a:t>,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     </a:t>
            </a:r>
            <a:r>
              <a:rPr lang="en-US" sz="2400" b="1" dirty="0" err="1">
                <a:solidFill>
                  <a:schemeClr val="tx1"/>
                </a:solidFill>
              </a:rPr>
              <a:t>Product.Quantity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	Print </a:t>
            </a:r>
            <a:r>
              <a:rPr lang="en-US" sz="2400" b="1" dirty="0" err="1">
                <a:solidFill>
                  <a:schemeClr val="tx1"/>
                </a:solidFill>
              </a:rPr>
              <a:t>Product.Name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     </a:t>
            </a:r>
            <a:r>
              <a:rPr lang="en-US" sz="2400" b="1" dirty="0" err="1">
                <a:solidFill>
                  <a:schemeClr val="tx1"/>
                </a:solidFill>
              </a:rPr>
              <a:t>Product.Quantity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Until End-of-File</a:t>
            </a:r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9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612" y="1224521"/>
            <a:ext cx="9601196" cy="33189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Input code</a:t>
            </a:r>
          </a:p>
          <a:p>
            <a:r>
              <a:rPr lang="en-US" dirty="0"/>
              <a:t>Input </a:t>
            </a:r>
            <a:r>
              <a:rPr lang="en-US" dirty="0" err="1"/>
              <a:t>product_name</a:t>
            </a:r>
            <a:endParaRPr lang="en-US" dirty="0"/>
          </a:p>
          <a:p>
            <a:r>
              <a:rPr lang="en-US" dirty="0"/>
              <a:t>Input price</a:t>
            </a:r>
          </a:p>
          <a:p>
            <a:r>
              <a:rPr lang="en-US" dirty="0"/>
              <a:t>Input </a:t>
            </a:r>
            <a:r>
              <a:rPr lang="en-US" dirty="0" err="1"/>
              <a:t>amoung</a:t>
            </a:r>
            <a:endParaRPr lang="en-US" dirty="0"/>
          </a:p>
          <a:p>
            <a:r>
              <a:rPr lang="en-US" dirty="0"/>
              <a:t>Calculation sum = price multiply  amount</a:t>
            </a:r>
          </a:p>
          <a:p>
            <a:r>
              <a:rPr lang="en-US" dirty="0"/>
              <a:t>Print sum</a:t>
            </a:r>
          </a:p>
          <a:p>
            <a:r>
              <a:rPr lang="en-US" dirty="0"/>
              <a:t>If sum &gt;= 100 then pay = sum – sum * 5/100</a:t>
            </a:r>
          </a:p>
          <a:p>
            <a:r>
              <a:rPr lang="en-US" dirty="0"/>
              <a:t>   else pay = sum</a:t>
            </a:r>
          </a:p>
          <a:p>
            <a:r>
              <a:rPr lang="en-US" dirty="0"/>
              <a:t>Print pay</a:t>
            </a:r>
          </a:p>
          <a:p>
            <a:r>
              <a:rPr lang="en-US" dirty="0"/>
              <a:t>End.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7210697" y="2995749"/>
            <a:ext cx="1960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=0 to 10 do</a:t>
            </a:r>
          </a:p>
          <a:p>
            <a:r>
              <a:rPr lang="en-US" dirty="0"/>
              <a:t>    sum = sum add I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++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3134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60915"/>
            <a:ext cx="9601196" cy="1303867"/>
          </a:xfrm>
        </p:spPr>
        <p:txBody>
          <a:bodyPr/>
          <a:lstStyle/>
          <a:p>
            <a:r>
              <a:rPr lang="th-TH" dirty="0"/>
              <a:t>การใช้ตารางตัดสินใจ </a:t>
            </a:r>
            <a:r>
              <a:rPr lang="en-US" dirty="0"/>
              <a:t>(</a:t>
            </a:r>
            <a:r>
              <a:rPr lang="en-US" dirty="0" err="1"/>
              <a:t>Desision</a:t>
            </a:r>
            <a:r>
              <a:rPr lang="en-US" dirty="0"/>
              <a:t> Table)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629" y="2036232"/>
            <a:ext cx="9601196" cy="3318936"/>
          </a:xfrm>
        </p:spPr>
        <p:txBody>
          <a:bodyPr/>
          <a:lstStyle/>
          <a:p>
            <a:r>
              <a:rPr lang="th-TH" dirty="0"/>
              <a:t>การเขียนคำอธิบายกระบวนกรใช้ตารางการตัดสินใจ จะใช้นำเสนอกระบวนการทำงานที่มีเงื่อนซับซ้อนในรูปแบบของตาราง เพื่อให้ผู้อ่านสามารถทำความเข้าใจกับกระบวนการทำงานได้ง่ายขึ้น โดยมีองค์ประกอบของตารางดังนี้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63" t="27593" r="46666" b="47407"/>
          <a:stretch/>
        </p:blipFill>
        <p:spPr>
          <a:xfrm>
            <a:off x="1108629" y="2959100"/>
            <a:ext cx="4987371" cy="23960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93873" y="2997199"/>
            <a:ext cx="4982126" cy="2789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/>
              <a:t>เงื่อนไขที่ต้องพิจารณา เป็นการกำหนดเงื่อนไขทั้งหมดที่เกี่ยวข้องกับกระบวนการนั้น ๆ</a:t>
            </a:r>
          </a:p>
          <a:p>
            <a:r>
              <a:rPr lang="th-TH" dirty="0"/>
              <a:t>การกระทำ เป็นการกำหนดกิจกรรมที่เป็นไปได้ทั้งหมด ซึ่งจะเกิดขึ้นหลังจากผ่านการตรวจสอบเงื่อนไขแล้ว</a:t>
            </a:r>
          </a:p>
          <a:p>
            <a:r>
              <a:rPr lang="th-TH" dirty="0"/>
              <a:t>กฎเกณฑ์ เป็นการกำหนดทางเลือกของเงื่อนไขที่จะทำให้เกิดการกระทำใด ๆ ขึ้น</a:t>
            </a:r>
          </a:p>
          <a:p>
            <a:r>
              <a:rPr lang="th-TH" dirty="0"/>
              <a:t>ผลลัพธ์ที่เกิดขึ้น เป็นกิจกรรมที่เกิดขึ้นทั้งหมดหลังจากพิจารณาเงื่อนไขตามเกณฑ์</a:t>
            </a:r>
          </a:p>
        </p:txBody>
      </p:sp>
    </p:spTree>
    <p:extLst>
      <p:ext uri="{BB962C8B-B14F-4D97-AF65-F5344CB8AC3E}">
        <p14:creationId xmlns:p14="http://schemas.microsoft.com/office/powerpoint/2010/main" val="30829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6937" y="588593"/>
            <a:ext cx="9601196" cy="1303867"/>
          </a:xfrm>
        </p:spPr>
        <p:txBody>
          <a:bodyPr>
            <a:normAutofit/>
          </a:bodyPr>
          <a:lstStyle/>
          <a:p>
            <a:r>
              <a:rPr lang="th-TH" dirty="0"/>
              <a:t>1. พจนานุกรมข้อมูลของกระแสข้อมูล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092" y="1526786"/>
            <a:ext cx="9601196" cy="3318936"/>
          </a:xfrm>
        </p:spPr>
        <p:txBody>
          <a:bodyPr>
            <a:normAutofit/>
          </a:bodyPr>
          <a:lstStyle/>
          <a:p>
            <a:r>
              <a:rPr lang="th-TH" sz="2400" dirty="0"/>
              <a:t>พจนานุกรมข้อมูลของกระแสข้อมูลจะแสดงรายละเอียดของกระแสข้อมูลที่ใช้งานในระบบดังนี้</a:t>
            </a:r>
          </a:p>
          <a:p>
            <a:pPr lvl="1"/>
            <a:r>
              <a:rPr lang="th-TH" sz="2200" dirty="0"/>
              <a:t>กระแสข้อมูลที่นำเข้าจากเอนทิตีภายนอก</a:t>
            </a:r>
          </a:p>
          <a:p>
            <a:pPr lvl="1"/>
            <a:r>
              <a:rPr lang="th-TH" sz="2200" dirty="0"/>
              <a:t>กระแสข้อมูลที่เป็นผลลัพธ์ที่ส่งไปยังเอนทิตีภายนอก</a:t>
            </a:r>
          </a:p>
          <a:p>
            <a:pPr lvl="1"/>
            <a:r>
              <a:rPr lang="th-TH" sz="2200" dirty="0"/>
              <a:t>กระแสข้อมูลที่แสดงถึงปฏิสัมพันธ์ระหว่างกระบวนการทำงานต่าง ๆ </a:t>
            </a:r>
          </a:p>
          <a:p>
            <a:pPr lvl="1"/>
            <a:r>
              <a:rPr lang="th-TH" sz="2200" dirty="0"/>
              <a:t>กระแสข้อมูลที่สัมพันธ์กับแหล่งจัดเก็บข้อมูล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969" t="17236" r="45762" b="18211"/>
          <a:stretch/>
        </p:blipFill>
        <p:spPr>
          <a:xfrm>
            <a:off x="7379704" y="1892460"/>
            <a:ext cx="3801440" cy="4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ชนิดของตารางตัดสินใจ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800" dirty="0"/>
              <a:t>มี 2 รูปแบบ คือ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การกำหนดเงื่อนไขเพื่อให้มีทางเลือกที่เป็นไปได้ คือ ใช่ </a:t>
            </a:r>
            <a:r>
              <a:rPr lang="en-US" sz="2800" dirty="0"/>
              <a:t>(Y) </a:t>
            </a:r>
            <a:r>
              <a:rPr lang="th-TH" sz="2800" dirty="0"/>
              <a:t>หรือไม่ใช่  </a:t>
            </a:r>
            <a:r>
              <a:rPr lang="en-US" sz="2800" dirty="0"/>
              <a:t>(N) </a:t>
            </a:r>
            <a:r>
              <a:rPr lang="th-TH" sz="2800" dirty="0"/>
              <a:t>ซึ่งง่ายต่อการทำความเข้าใจ เพราะมีทางเลือกเพียง 2 ทางเลือกเท่านั้น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/>
              <a:t>การกำหนดเงื่อนไขเป็นประเด็นที่ใช้ในการพิจารณา โดยกำหนดทางเลือกที่เป็นไปได้ทั้งหมดด้วยข้อความสั้น ๆ ที่สื่อความหมาย มีความยืดหยุ่นมากกว่าวิธีที่ 1</a:t>
            </a:r>
          </a:p>
        </p:txBody>
      </p:sp>
    </p:spTree>
    <p:extLst>
      <p:ext uri="{BB962C8B-B14F-4D97-AF65-F5344CB8AC3E}">
        <p14:creationId xmlns:p14="http://schemas.microsoft.com/office/powerpoint/2010/main" val="4027532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80207"/>
            <a:ext cx="9601196" cy="1303867"/>
          </a:xfrm>
        </p:spPr>
        <p:txBody>
          <a:bodyPr/>
          <a:lstStyle/>
          <a:p>
            <a:r>
              <a:rPr lang="en-US" dirty="0"/>
              <a:t>Ex. </a:t>
            </a:r>
            <a:r>
              <a:rPr lang="th-TH" dirty="0"/>
              <a:t>การกำหนดเงื่อนไขเพื่อให้มีทางเลือกที่เป็นไปได้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354" t="19074" r="39167" b="37222"/>
          <a:stretch/>
        </p:blipFill>
        <p:spPr>
          <a:xfrm>
            <a:off x="2069621" y="1754516"/>
            <a:ext cx="7938386" cy="43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8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</a:t>
            </a:r>
            <a:r>
              <a:rPr lang="th-TH" dirty="0"/>
              <a:t>การกำหนดเงื่อนไขเป็นประเด็นที่ใช้ในการพิจารณา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083" t="25000" r="39271" b="20741"/>
          <a:stretch/>
        </p:blipFill>
        <p:spPr>
          <a:xfrm>
            <a:off x="2070100" y="1968500"/>
            <a:ext cx="6134100" cy="4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9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การใช้ต้นไม้ตัดสินใจ </a:t>
            </a:r>
            <a:r>
              <a:rPr lang="en-US" dirty="0"/>
              <a:t>(Decision Tree)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มักใช้ในกรณีที่ต้องการอธิบายกระบวนการทำงานที่มีเงื่อนไขซับซ้อนเช่นเดียวกับตารางการตัดสินใจ เพียงแต่เปลี่ยนรูปแบบของการนำเสนอเป็นแผนภาพต้นไม้ </a:t>
            </a:r>
          </a:p>
          <a:p>
            <a:r>
              <a:rPr lang="th-TH" dirty="0"/>
              <a:t>ต้นไม้การตัดสินใจ จะใช้สัญลักษณ์ของโหนด </a:t>
            </a:r>
            <a:r>
              <a:rPr lang="en-US" dirty="0"/>
              <a:t>(Node)</a:t>
            </a:r>
            <a:r>
              <a:rPr lang="th-TH" dirty="0"/>
              <a:t> แสดงเงื่อนไขของการตัดสินใจ โดยแต่ละโหนดจะใช้เส้นตรงแสดงทางเลือกที่เป็นไปได้ ซึ่งแต่ละเส้นทางสามารถเชื่อมโยงไปยังโหนดอื่น ๆ ในกรณีที่มีเงื่อนไขการตัดสินใจย่อยอยู่ภายใต้เงื่อนไขหลัก หรือแสดงผลลัพธ์ที่เกิดขึ้นในกรณีที่การตัดสินใจได้สิ้นสุดลงแล้ว</a:t>
            </a:r>
          </a:p>
        </p:txBody>
      </p:sp>
    </p:spTree>
    <p:extLst>
      <p:ext uri="{BB962C8B-B14F-4D97-AF65-F5344CB8AC3E}">
        <p14:creationId xmlns:p14="http://schemas.microsoft.com/office/powerpoint/2010/main" val="515722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Ex. </a:t>
            </a:r>
            <a:r>
              <a:rPr lang="th-TH" dirty="0"/>
              <a:t>การสร้างต้นไม้ตัดสินใจ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71" t="18889" r="45521" b="40000"/>
          <a:stretch/>
        </p:blipFill>
        <p:spPr>
          <a:xfrm>
            <a:off x="920750" y="2477901"/>
            <a:ext cx="4635500" cy="3548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46" t="22592" r="48646" b="35926"/>
          <a:stretch/>
        </p:blipFill>
        <p:spPr>
          <a:xfrm>
            <a:off x="6349998" y="2514599"/>
            <a:ext cx="4546600" cy="35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37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เป็นแผนภาพแสดงความสัมพันธ์ระหว่างผู้ใช้และองค์ประกอบภายนอกกับระบบที่จะพัฒนา โดยแบ่งออกเป็นฟังก์ชันต่าง ๆ ให้เห็นขอบเขตการทำงานในภาพรวมของระบบทั้งหมด </a:t>
            </a:r>
          </a:p>
          <a:p>
            <a:r>
              <a:rPr lang="th-TH" dirty="0"/>
              <a:t>เป็นแผนภาพที่แสดงให้เห็นพฤติกรรมของระบบที่มีต่อการกระทำของ </a:t>
            </a:r>
            <a:r>
              <a:rPr lang="en-US" dirty="0"/>
              <a:t>Actor </a:t>
            </a:r>
            <a:endParaRPr lang="th-TH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8811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76"/>
          <p:cNvGrpSpPr/>
          <p:nvPr/>
        </p:nvGrpSpPr>
        <p:grpSpPr>
          <a:xfrm>
            <a:off x="2939144" y="903514"/>
            <a:ext cx="5388428" cy="5070702"/>
            <a:chOff x="0" y="0"/>
            <a:chExt cx="5876925" cy="6200775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38125" y="933450"/>
              <a:ext cx="228600" cy="542925"/>
              <a:chOff x="2400" y="6330"/>
              <a:chExt cx="360" cy="855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2475" y="6330"/>
                <a:ext cx="210" cy="2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cxnSp>
            <p:nvCxnSpPr>
              <p:cNvPr id="54" name="AutoShape 594"/>
              <p:cNvCxnSpPr>
                <a:cxnSpLocks noChangeShapeType="1"/>
              </p:cNvCxnSpPr>
              <p:nvPr/>
            </p:nvCxnSpPr>
            <p:spPr bwMode="auto">
              <a:xfrm>
                <a:off x="2580" y="6615"/>
                <a:ext cx="15" cy="40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AutoShape 595"/>
              <p:cNvCxnSpPr>
                <a:cxnSpLocks noChangeShapeType="1"/>
              </p:cNvCxnSpPr>
              <p:nvPr/>
            </p:nvCxnSpPr>
            <p:spPr bwMode="auto">
              <a:xfrm>
                <a:off x="2400" y="6705"/>
                <a:ext cx="3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AutoShape 596"/>
              <p:cNvCxnSpPr>
                <a:cxnSpLocks noChangeShapeType="1"/>
              </p:cNvCxnSpPr>
              <p:nvPr/>
            </p:nvCxnSpPr>
            <p:spPr bwMode="auto">
              <a:xfrm flipH="1">
                <a:off x="2400" y="7020"/>
                <a:ext cx="195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" name="AutoShape 597"/>
              <p:cNvCxnSpPr>
                <a:cxnSpLocks noChangeShapeType="1"/>
              </p:cNvCxnSpPr>
              <p:nvPr/>
            </p:nvCxnSpPr>
            <p:spPr bwMode="auto">
              <a:xfrm>
                <a:off x="2595" y="7020"/>
                <a:ext cx="90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4962525" y="4505325"/>
              <a:ext cx="228600" cy="542925"/>
              <a:chOff x="2400" y="6330"/>
              <a:chExt cx="360" cy="855"/>
            </a:xfrm>
          </p:grpSpPr>
          <p:sp>
            <p:nvSpPr>
              <p:cNvPr id="48" name="Oval 47"/>
              <p:cNvSpPr>
                <a:spLocks noChangeArrowheads="1"/>
              </p:cNvSpPr>
              <p:nvPr/>
            </p:nvSpPr>
            <p:spPr bwMode="auto">
              <a:xfrm>
                <a:off x="2475" y="6330"/>
                <a:ext cx="210" cy="2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cxnSp>
            <p:nvCxnSpPr>
              <p:cNvPr id="49" name="AutoShape 601"/>
              <p:cNvCxnSpPr>
                <a:cxnSpLocks noChangeShapeType="1"/>
              </p:cNvCxnSpPr>
              <p:nvPr/>
            </p:nvCxnSpPr>
            <p:spPr bwMode="auto">
              <a:xfrm>
                <a:off x="2580" y="6615"/>
                <a:ext cx="15" cy="40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" name="AutoShape 602"/>
              <p:cNvCxnSpPr>
                <a:cxnSpLocks noChangeShapeType="1"/>
              </p:cNvCxnSpPr>
              <p:nvPr/>
            </p:nvCxnSpPr>
            <p:spPr bwMode="auto">
              <a:xfrm>
                <a:off x="2400" y="6705"/>
                <a:ext cx="3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" name="AutoShape 603"/>
              <p:cNvCxnSpPr>
                <a:cxnSpLocks noChangeShapeType="1"/>
              </p:cNvCxnSpPr>
              <p:nvPr/>
            </p:nvCxnSpPr>
            <p:spPr bwMode="auto">
              <a:xfrm flipH="1">
                <a:off x="2400" y="7020"/>
                <a:ext cx="195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" name="AutoShape 604"/>
              <p:cNvCxnSpPr>
                <a:cxnSpLocks noChangeShapeType="1"/>
              </p:cNvCxnSpPr>
              <p:nvPr/>
            </p:nvCxnSpPr>
            <p:spPr bwMode="auto">
              <a:xfrm>
                <a:off x="2595" y="7020"/>
                <a:ext cx="90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85750" y="3514725"/>
              <a:ext cx="228600" cy="542925"/>
              <a:chOff x="2400" y="6330"/>
              <a:chExt cx="360" cy="855"/>
            </a:xfrm>
          </p:grpSpPr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>
                <a:off x="2475" y="6330"/>
                <a:ext cx="210" cy="2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cxnSp>
            <p:nvCxnSpPr>
              <p:cNvPr id="44" name="AutoShape 607"/>
              <p:cNvCxnSpPr>
                <a:cxnSpLocks noChangeShapeType="1"/>
              </p:cNvCxnSpPr>
              <p:nvPr/>
            </p:nvCxnSpPr>
            <p:spPr bwMode="auto">
              <a:xfrm>
                <a:off x="2580" y="6615"/>
                <a:ext cx="15" cy="40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AutoShape 608"/>
              <p:cNvCxnSpPr>
                <a:cxnSpLocks noChangeShapeType="1"/>
              </p:cNvCxnSpPr>
              <p:nvPr/>
            </p:nvCxnSpPr>
            <p:spPr bwMode="auto">
              <a:xfrm>
                <a:off x="2400" y="6705"/>
                <a:ext cx="3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AutoShape 609"/>
              <p:cNvCxnSpPr>
                <a:cxnSpLocks noChangeShapeType="1"/>
              </p:cNvCxnSpPr>
              <p:nvPr/>
            </p:nvCxnSpPr>
            <p:spPr bwMode="auto">
              <a:xfrm flipH="1">
                <a:off x="2400" y="7020"/>
                <a:ext cx="195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AutoShape 610"/>
              <p:cNvCxnSpPr>
                <a:cxnSpLocks noChangeShapeType="1"/>
              </p:cNvCxnSpPr>
              <p:nvPr/>
            </p:nvCxnSpPr>
            <p:spPr bwMode="auto">
              <a:xfrm>
                <a:off x="2595" y="7020"/>
                <a:ext cx="90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009775" y="0"/>
              <a:ext cx="178117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สมัครสมาชิก/เข้าสู่ระบบ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00250" y="438150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เรียนปกติ/ออนไลน์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009775" y="1371600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ทำกิจกรรมการเรียน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000250" y="90487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ทำแบบทดสอบ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000250" y="1876425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คุยออนไลน์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000250" y="2305050"/>
              <a:ext cx="1647825" cy="371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กระดานข่าว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009775" y="2743200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จัดการบทเรียน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000250" y="3152775"/>
              <a:ext cx="1647825" cy="3619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กำหนดการสอน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009775" y="3571875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สอนออนไลน์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66925" y="4000500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ติดตามการเรียน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2066925" y="4438650"/>
              <a:ext cx="1647825" cy="3905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บริหารจัดการผู้ใช้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cxnSp>
          <p:nvCxnSpPr>
            <p:cNvPr id="19" name="AutoShape 622"/>
            <p:cNvCxnSpPr>
              <a:cxnSpLocks noChangeShapeType="1"/>
            </p:cNvCxnSpPr>
            <p:nvPr/>
          </p:nvCxnSpPr>
          <p:spPr bwMode="auto">
            <a:xfrm flipH="1">
              <a:off x="3657600" y="4829175"/>
              <a:ext cx="1304925" cy="304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 Box 623"/>
            <p:cNvSpPr txBox="1">
              <a:spLocks noChangeArrowheads="1"/>
            </p:cNvSpPr>
            <p:nvPr/>
          </p:nvSpPr>
          <p:spPr bwMode="auto">
            <a:xfrm>
              <a:off x="4667250" y="5133975"/>
              <a:ext cx="1209675" cy="352425"/>
            </a:xfrm>
            <a:prstGeom prst="rect">
              <a:avLst/>
            </a:prstGeom>
            <a:noFill/>
            <a:ln w="9525">
              <a:solidFill>
                <a:schemeClr val="bg1">
                  <a:lumMod val="10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rPr>
                <a:t>Administrator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1" name="Text Box 624"/>
            <p:cNvSpPr txBox="1">
              <a:spLocks noChangeArrowheads="1"/>
            </p:cNvSpPr>
            <p:nvPr/>
          </p:nvSpPr>
          <p:spPr bwMode="auto">
            <a:xfrm>
              <a:off x="1" y="4152900"/>
              <a:ext cx="733425" cy="352426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rPr>
                <a:t>Teacher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2" name="Text Box 625"/>
            <p:cNvSpPr txBox="1">
              <a:spLocks noChangeArrowheads="1"/>
            </p:cNvSpPr>
            <p:nvPr/>
          </p:nvSpPr>
          <p:spPr bwMode="auto">
            <a:xfrm>
              <a:off x="0" y="1524000"/>
              <a:ext cx="638175" cy="35242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rPr>
                <a:t>Student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066925" y="4943475"/>
              <a:ext cx="1647825" cy="371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จัดการวิชาเรียน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009775" y="540067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สถิติการใช้งาน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cxnSp>
          <p:nvCxnSpPr>
            <p:cNvPr id="25" name="AutoShape 629"/>
            <p:cNvCxnSpPr>
              <a:cxnSpLocks noChangeShapeType="1"/>
            </p:cNvCxnSpPr>
            <p:nvPr/>
          </p:nvCxnSpPr>
          <p:spPr bwMode="auto">
            <a:xfrm flipH="1">
              <a:off x="3657600" y="4829175"/>
              <a:ext cx="1304925" cy="7620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30"/>
            <p:cNvCxnSpPr>
              <a:cxnSpLocks noChangeShapeType="1"/>
            </p:cNvCxnSpPr>
            <p:nvPr/>
          </p:nvCxnSpPr>
          <p:spPr bwMode="auto">
            <a:xfrm flipH="1" flipV="1">
              <a:off x="3657600" y="4629150"/>
              <a:ext cx="1304925" cy="2000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631"/>
            <p:cNvCxnSpPr>
              <a:cxnSpLocks noChangeShapeType="1"/>
            </p:cNvCxnSpPr>
            <p:nvPr/>
          </p:nvCxnSpPr>
          <p:spPr bwMode="auto">
            <a:xfrm>
              <a:off x="638175" y="3752850"/>
              <a:ext cx="136207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632"/>
            <p:cNvCxnSpPr>
              <a:cxnSpLocks noChangeShapeType="1"/>
            </p:cNvCxnSpPr>
            <p:nvPr/>
          </p:nvCxnSpPr>
          <p:spPr bwMode="auto">
            <a:xfrm>
              <a:off x="638175" y="3752850"/>
              <a:ext cx="1428750" cy="400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633"/>
            <p:cNvCxnSpPr>
              <a:cxnSpLocks noChangeShapeType="1"/>
            </p:cNvCxnSpPr>
            <p:nvPr/>
          </p:nvCxnSpPr>
          <p:spPr bwMode="auto">
            <a:xfrm flipV="1">
              <a:off x="638175" y="3333750"/>
              <a:ext cx="1362075" cy="4191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634"/>
            <p:cNvCxnSpPr>
              <a:cxnSpLocks noChangeShapeType="1"/>
            </p:cNvCxnSpPr>
            <p:nvPr/>
          </p:nvCxnSpPr>
          <p:spPr bwMode="auto">
            <a:xfrm flipV="1">
              <a:off x="638175" y="2933700"/>
              <a:ext cx="1371600" cy="819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635"/>
            <p:cNvCxnSpPr>
              <a:cxnSpLocks noChangeShapeType="1"/>
            </p:cNvCxnSpPr>
            <p:nvPr/>
          </p:nvCxnSpPr>
          <p:spPr bwMode="auto">
            <a:xfrm flipV="1">
              <a:off x="638175" y="2533650"/>
              <a:ext cx="1304925" cy="12192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636"/>
            <p:cNvCxnSpPr>
              <a:cxnSpLocks noChangeShapeType="1"/>
            </p:cNvCxnSpPr>
            <p:nvPr/>
          </p:nvCxnSpPr>
          <p:spPr bwMode="auto">
            <a:xfrm flipV="1">
              <a:off x="638175" y="2066925"/>
              <a:ext cx="1362075" cy="16859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38"/>
            <p:cNvCxnSpPr>
              <a:cxnSpLocks noChangeShapeType="1"/>
            </p:cNvCxnSpPr>
            <p:nvPr/>
          </p:nvCxnSpPr>
          <p:spPr bwMode="auto">
            <a:xfrm flipV="1">
              <a:off x="590550" y="238125"/>
              <a:ext cx="1409700" cy="9334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639"/>
            <p:cNvCxnSpPr>
              <a:cxnSpLocks noChangeShapeType="1"/>
            </p:cNvCxnSpPr>
            <p:nvPr/>
          </p:nvCxnSpPr>
          <p:spPr bwMode="auto">
            <a:xfrm flipV="1">
              <a:off x="638175" y="676275"/>
              <a:ext cx="1362075" cy="495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640"/>
            <p:cNvCxnSpPr>
              <a:cxnSpLocks noChangeShapeType="1"/>
            </p:cNvCxnSpPr>
            <p:nvPr/>
          </p:nvCxnSpPr>
          <p:spPr bwMode="auto">
            <a:xfrm flipV="1">
              <a:off x="638175" y="1114425"/>
              <a:ext cx="1371600" cy="57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641"/>
            <p:cNvCxnSpPr>
              <a:cxnSpLocks noChangeShapeType="1"/>
            </p:cNvCxnSpPr>
            <p:nvPr/>
          </p:nvCxnSpPr>
          <p:spPr bwMode="auto">
            <a:xfrm>
              <a:off x="590550" y="1171575"/>
              <a:ext cx="1409700" cy="352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642"/>
            <p:cNvCxnSpPr>
              <a:cxnSpLocks noChangeShapeType="1"/>
            </p:cNvCxnSpPr>
            <p:nvPr/>
          </p:nvCxnSpPr>
          <p:spPr bwMode="auto">
            <a:xfrm>
              <a:off x="590550" y="1171575"/>
              <a:ext cx="1419225" cy="8953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643"/>
            <p:cNvCxnSpPr>
              <a:cxnSpLocks noChangeShapeType="1"/>
            </p:cNvCxnSpPr>
            <p:nvPr/>
          </p:nvCxnSpPr>
          <p:spPr bwMode="auto">
            <a:xfrm>
              <a:off x="590550" y="1171575"/>
              <a:ext cx="1409700" cy="13620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743325" y="332422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ตรวจประเมินรายงาน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1895475" y="580072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ตรวจสอบรายวิชา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 flipV="1">
              <a:off x="4591050" y="3752850"/>
              <a:ext cx="371475" cy="1076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3543300" y="4829175"/>
              <a:ext cx="1419225" cy="1123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3995867" y="638355"/>
            <a:ext cx="3440911" cy="5335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8723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สัญลักษณ์ </a:t>
            </a:r>
            <a:r>
              <a:rPr lang="en-US" dirty="0"/>
              <a:t>Use Case Diagram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52" t="39577" r="52976" b="22328"/>
          <a:stretch/>
        </p:blipFill>
        <p:spPr>
          <a:xfrm>
            <a:off x="1553029" y="2496455"/>
            <a:ext cx="7445828" cy="3661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3314" y="541020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หรือเส้นแบ่งขอบเขตระหว่างระบบกับ </a:t>
            </a:r>
            <a:r>
              <a:rPr lang="en-US" dirty="0"/>
              <a:t>Actor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113314" y="3583996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ผู้เกี่ยวข้องกับระบบ </a:t>
            </a:r>
            <a:r>
              <a:rPr lang="en-US" dirty="0"/>
              <a:t>Ex. Admin, Customer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98312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Ex. Use Case </a:t>
            </a:r>
            <a:r>
              <a:rPr lang="th-TH" dirty="0"/>
              <a:t>ของร้านสะดวกซื้อ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81" t="39788" r="58214" b="22328"/>
          <a:stretch/>
        </p:blipFill>
        <p:spPr>
          <a:xfrm>
            <a:off x="2873827" y="2285999"/>
            <a:ext cx="4949373" cy="392007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664898" y="3329796"/>
            <a:ext cx="1311215" cy="491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4396" y="310895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Actor</a:t>
            </a:r>
            <a:endParaRPr lang="th-TH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35971" y="2760453"/>
            <a:ext cx="1328467" cy="198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4438" y="2512811"/>
            <a:ext cx="191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System Boundary</a:t>
            </a:r>
            <a:endParaRPr lang="th-TH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158967" y="3991557"/>
            <a:ext cx="1605471" cy="1552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2313" y="40149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 Case</a:t>
            </a:r>
            <a:endParaRPr lang="th-TH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665562" y="5184475"/>
            <a:ext cx="1457864" cy="5003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29" y="550014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Association</a:t>
            </a:r>
            <a:endParaRPr lang="th-T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27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37811"/>
          </a:xfrm>
        </p:spPr>
        <p:txBody>
          <a:bodyPr>
            <a:normAutofit fontScale="90000"/>
          </a:bodyPr>
          <a:lstStyle/>
          <a:p>
            <a:r>
              <a:rPr lang="th-TH" dirty="0"/>
              <a:t>ความสัมพันธ์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1. ความสัมพันธ์แบบ</a:t>
            </a:r>
            <a:r>
              <a:rPr lang="en-US" dirty="0"/>
              <a:t> Extend </a:t>
            </a:r>
            <a:r>
              <a:rPr lang="th-TH" dirty="0"/>
              <a:t>เป็นความสัมพันธ์ที่เกิดขึ้นเมื่อ</a:t>
            </a:r>
            <a:r>
              <a:rPr lang="en-US" dirty="0"/>
              <a:t> Use Case</a:t>
            </a:r>
            <a:r>
              <a:rPr lang="th-TH" dirty="0"/>
              <a:t> ถูกกระตุ้นด้วยเงื่อนไขบางอย่าง ทำให้ต้องทำหน้าที่พิเศษเพิ่มขึ้น ทำให้ต้องทำกิจกรรมพิเศษที่แตกต่างไปจากเดิม แต่จะเกิดเพียงบางครั้งเท่านั้น</a:t>
            </a:r>
          </a:p>
          <a:p>
            <a:pPr marL="0" indent="0">
              <a:buNone/>
            </a:pPr>
            <a:r>
              <a:rPr lang="th-TH" dirty="0"/>
              <a:t>	การแสดงความสัมพันธ์แบบ </a:t>
            </a:r>
            <a:r>
              <a:rPr lang="en-US" dirty="0"/>
              <a:t>Extend </a:t>
            </a:r>
            <a:r>
              <a:rPr lang="th-TH" dirty="0"/>
              <a:t>ใน </a:t>
            </a:r>
            <a:r>
              <a:rPr lang="en-US" dirty="0"/>
              <a:t>Use Case</a:t>
            </a:r>
            <a:r>
              <a:rPr lang="th-TH" dirty="0"/>
              <a:t> จะต้องเชื่อมโยง </a:t>
            </a:r>
            <a:r>
              <a:rPr lang="en-US" dirty="0"/>
              <a:t>Use Case </a:t>
            </a:r>
            <a:r>
              <a:rPr lang="th-TH" dirty="0"/>
              <a:t>พิเศษด้วยเส้นปะที่มีหัวลูกศรกำกับทิศทางไปยัง </a:t>
            </a:r>
            <a:r>
              <a:rPr lang="en-US" dirty="0"/>
              <a:t>Use Case</a:t>
            </a:r>
            <a:r>
              <a:rPr lang="th-TH" dirty="0"/>
              <a:t> หลัก 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38" t="60317" r="59405" b="28889"/>
          <a:stretch/>
        </p:blipFill>
        <p:spPr>
          <a:xfrm>
            <a:off x="2322285" y="4502016"/>
            <a:ext cx="6172261" cy="1477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4257" y="1953771"/>
            <a:ext cx="870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ความสัมพันธ์ระหว่าง </a:t>
            </a:r>
            <a:r>
              <a:rPr lang="en-US" sz="2400" dirty="0"/>
              <a:t>Use Case </a:t>
            </a:r>
            <a:r>
              <a:rPr lang="th-TH" sz="2400" dirty="0"/>
              <a:t>กับ </a:t>
            </a:r>
            <a:r>
              <a:rPr lang="en-US" sz="2400" dirty="0"/>
              <a:t>Use Case </a:t>
            </a:r>
            <a:r>
              <a:rPr lang="th-TH" sz="2400" dirty="0"/>
              <a:t>แบ่งได้ 2 ประเภท คือ </a:t>
            </a:r>
            <a:r>
              <a:rPr lang="en-US" sz="2400" dirty="0"/>
              <a:t>Extend </a:t>
            </a:r>
            <a:r>
              <a:rPr lang="th-TH" sz="2400" dirty="0"/>
              <a:t>และ </a:t>
            </a:r>
            <a:r>
              <a:rPr lang="en-US" sz="2400" dirty="0"/>
              <a:t>Include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43631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พจนานุกรมข้อมูลของกระแสข้อมูล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300" y="2489201"/>
            <a:ext cx="8883034" cy="3568699"/>
          </a:xfrm>
        </p:spPr>
        <p:txBody>
          <a:bodyPr>
            <a:normAutofit/>
          </a:bodyPr>
          <a:lstStyle/>
          <a:p>
            <a:r>
              <a:rPr lang="th-TH" dirty="0"/>
              <a:t>พจนานุกรมข้อมูลของกระแสข้อมูลแบ่งออกเป็น 3 ส่วน ประกอบด้วย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000" dirty="0">
                <a:solidFill>
                  <a:schemeClr val="tx1"/>
                </a:solidFill>
              </a:rPr>
              <a:t>พจนานุกรมข้อมูลที่แสดงคุณลักษณะของข้อมูล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>
                <a:solidFill>
                  <a:schemeClr val="tx1"/>
                </a:solidFill>
              </a:rPr>
              <a:t>พจนานุกรมข้อมูลที่แสดงโครงสร้างข้อมูล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000" dirty="0">
                <a:solidFill>
                  <a:schemeClr val="tx1"/>
                </a:solidFill>
              </a:rPr>
              <a:t>พจนานุกรมที่แสดงส่วนย่อยของข้อมูล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3064880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ความสัมพันธ์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2.  ความสัมพันธ์แบบ</a:t>
            </a:r>
            <a:r>
              <a:rPr lang="en-US" dirty="0"/>
              <a:t> Include </a:t>
            </a:r>
            <a:r>
              <a:rPr lang="th-TH" dirty="0"/>
              <a:t>เป็นความสัมพันธ์ที่เกิดขึ้นเมื่อ </a:t>
            </a:r>
            <a:r>
              <a:rPr lang="en-US" dirty="0"/>
              <a:t>Use Case</a:t>
            </a:r>
            <a:r>
              <a:rPr lang="th-TH" dirty="0"/>
              <a:t> หนึ่งไปเรียกใช้งานอีก </a:t>
            </a:r>
            <a:r>
              <a:rPr lang="en-US" dirty="0"/>
              <a:t>Use Case </a:t>
            </a:r>
            <a:r>
              <a:rPr lang="th-TH" dirty="0"/>
              <a:t>หนึ่งเพื่อให้เกิดกิจกรรมนั้น ๆ ขึ้น ในระหว่างที่ทำกิจกรรมตางฟังก์ชันของตนเอง </a:t>
            </a:r>
          </a:p>
          <a:p>
            <a:pPr marL="0" indent="0">
              <a:buNone/>
            </a:pPr>
            <a:r>
              <a:rPr lang="th-TH" dirty="0"/>
              <a:t>	การแสดงความสัมพันธ์แบบ </a:t>
            </a:r>
            <a:r>
              <a:rPr lang="en-US" dirty="0"/>
              <a:t>Include </a:t>
            </a:r>
            <a:r>
              <a:rPr lang="th-TH" dirty="0"/>
              <a:t>ใน </a:t>
            </a:r>
            <a:r>
              <a:rPr lang="en-US" dirty="0"/>
              <a:t>Use Case</a:t>
            </a:r>
            <a:r>
              <a:rPr lang="th-TH" dirty="0"/>
              <a:t> จะต้องเชื่อมโยง </a:t>
            </a:r>
            <a:r>
              <a:rPr lang="en-US" dirty="0"/>
              <a:t>Use Case </a:t>
            </a:r>
            <a:r>
              <a:rPr lang="th-TH" dirty="0"/>
              <a:t>หลักด้วยเส้นปะที่มีหัวลูกศรกำกับทิศทางไปยัง </a:t>
            </a:r>
            <a:r>
              <a:rPr lang="en-US" dirty="0"/>
              <a:t>Use Case</a:t>
            </a:r>
            <a:r>
              <a:rPr lang="th-TH" dirty="0"/>
              <a:t> ที่เรียกใช้งาน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453" t="44021" r="63214" b="35239"/>
          <a:stretch/>
        </p:blipFill>
        <p:spPr>
          <a:xfrm>
            <a:off x="2830285" y="4325256"/>
            <a:ext cx="3715657" cy="18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31323" r="56429" b="25079"/>
          <a:stretch/>
        </p:blipFill>
        <p:spPr>
          <a:xfrm>
            <a:off x="1814285" y="1378857"/>
            <a:ext cx="7344229" cy="43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2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 case diagram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506640"/>
            <a:ext cx="5785756" cy="578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40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90248"/>
            <a:ext cx="9601196" cy="1303867"/>
          </a:xfrm>
        </p:spPr>
        <p:txBody>
          <a:bodyPr/>
          <a:lstStyle/>
          <a:p>
            <a:r>
              <a:rPr lang="th-TH" dirty="0"/>
              <a:t>การสร้าง </a:t>
            </a:r>
            <a:r>
              <a:rPr lang="en-US" dirty="0"/>
              <a:t>Use Case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58003"/>
            <a:ext cx="9601196" cy="33189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/>
              <a:t>ค้นหา </a:t>
            </a:r>
            <a:r>
              <a:rPr lang="en-US" dirty="0"/>
              <a:t>Actor</a:t>
            </a:r>
            <a:r>
              <a:rPr lang="th-TH" dirty="0"/>
              <a:t> สามารถค้นได้จาก กลุ่มผู้ใช้ระบบ เช่น นักศึกษา อาจารย์ ลูกค้า เป็นต้น หรือ ค้นจากบทบาทของผู้ใช้ระบบ เช่น ใครที่เป็นผู้ติดต่อกับหน้าที่หลักของระบบบ้าง ใคร หน่วยงาน หรือองค์กรใด ต้องการแลกเปลี่ยนข้อมูลกับระบบบ้าง เป็นต้น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/>
              <a:t>ค้นหา </a:t>
            </a:r>
            <a:r>
              <a:rPr lang="en-US" dirty="0"/>
              <a:t>Use Case</a:t>
            </a:r>
            <a:r>
              <a:rPr lang="th-TH" dirty="0"/>
              <a:t> ได้จาก ความรับผิดชอบหรือหน้าที่ของระบบ ที่จะต้องดำเนินการเพื่อตอบสนองความต้องการผู้ใช้ เช่น ระบบลงทะเบียน จะต้องทำหน้าที่ลงทะเบียน ชำระเงิน ตรวจสอบรายวิชาได้ จึงต้องมี 3 </a:t>
            </a:r>
            <a:r>
              <a:rPr lang="en-US" dirty="0"/>
              <a:t>Use Case</a:t>
            </a:r>
            <a:r>
              <a:rPr lang="th-TH" dirty="0"/>
              <a:t> คือ ลงทะเบียน ชำระเงิน และตรวจสอบรายวิชา เป็นต้น </a:t>
            </a:r>
          </a:p>
        </p:txBody>
      </p:sp>
      <p:sp>
        <p:nvSpPr>
          <p:cNvPr id="28" name="Oval 27"/>
          <p:cNvSpPr/>
          <p:nvPr/>
        </p:nvSpPr>
        <p:spPr>
          <a:xfrm>
            <a:off x="3031672" y="4535854"/>
            <a:ext cx="1698172" cy="66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ลงทะเบียน</a:t>
            </a:r>
          </a:p>
        </p:txBody>
      </p:sp>
      <p:sp>
        <p:nvSpPr>
          <p:cNvPr id="31" name="Oval 30"/>
          <p:cNvSpPr/>
          <p:nvPr/>
        </p:nvSpPr>
        <p:spPr>
          <a:xfrm>
            <a:off x="3031672" y="5540827"/>
            <a:ext cx="1698172" cy="66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ชำระเงิน</a:t>
            </a:r>
          </a:p>
        </p:txBody>
      </p:sp>
      <p:sp>
        <p:nvSpPr>
          <p:cNvPr id="32" name="Oval 31"/>
          <p:cNvSpPr/>
          <p:nvPr/>
        </p:nvSpPr>
        <p:spPr>
          <a:xfrm>
            <a:off x="5527220" y="4879216"/>
            <a:ext cx="1698172" cy="66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ตรวจสอบรายวิชา</a:t>
            </a:r>
          </a:p>
        </p:txBody>
      </p:sp>
    </p:spTree>
    <p:extLst>
      <p:ext uri="{BB962C8B-B14F-4D97-AF65-F5344CB8AC3E}">
        <p14:creationId xmlns:p14="http://schemas.microsoft.com/office/powerpoint/2010/main" val="2669428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68450"/>
            <a:ext cx="9601196" cy="1303867"/>
          </a:xfrm>
        </p:spPr>
        <p:txBody>
          <a:bodyPr/>
          <a:lstStyle/>
          <a:p>
            <a:r>
              <a:rPr lang="th-TH" dirty="0"/>
              <a:t>การสร้าง </a:t>
            </a:r>
            <a:r>
              <a:rPr lang="en-US" dirty="0"/>
              <a:t>Use Case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1874609"/>
            <a:ext cx="9601196" cy="33189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th-TH" sz="2000" dirty="0"/>
              <a:t>สร้างความสัมพันธ์ สร้างความสัมพันธ์ระหว่าง </a:t>
            </a:r>
            <a:r>
              <a:rPr lang="en-US" sz="2000" dirty="0"/>
              <a:t>Use Case </a:t>
            </a:r>
            <a:r>
              <a:rPr lang="th-TH" sz="2000" dirty="0"/>
              <a:t>กับ </a:t>
            </a:r>
            <a:r>
              <a:rPr lang="en-US" sz="2000" dirty="0"/>
              <a:t>Actor </a:t>
            </a:r>
            <a:r>
              <a:rPr lang="th-TH" sz="2000" dirty="0"/>
              <a:t>ระหว่าง </a:t>
            </a:r>
            <a:r>
              <a:rPr lang="en-US" sz="2000" dirty="0"/>
              <a:t>Use Case </a:t>
            </a:r>
            <a:r>
              <a:rPr lang="th-TH" sz="2000" dirty="0"/>
              <a:t>กับ </a:t>
            </a:r>
            <a:r>
              <a:rPr lang="en-US" sz="2000" dirty="0"/>
              <a:t>Use Case</a:t>
            </a:r>
            <a:r>
              <a:rPr lang="th-TH" sz="2000" dirty="0"/>
              <a:t>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th-TH" sz="2000" dirty="0"/>
              <a:t>เขียนคำอธิบาย </a:t>
            </a:r>
            <a:r>
              <a:rPr lang="en-US" sz="2000" dirty="0"/>
              <a:t>Use Case </a:t>
            </a:r>
            <a:r>
              <a:rPr lang="th-TH" sz="2000" dirty="0"/>
              <a:t>เพื่อแสดงรายละเอียดที่อาจเป็นเงื่อนไขทางธุรกิจ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34145" y="2907544"/>
            <a:ext cx="5936968" cy="2872770"/>
            <a:chOff x="5591001" y="4049485"/>
            <a:chExt cx="6080692" cy="2872770"/>
          </a:xfrm>
        </p:grpSpPr>
        <p:cxnSp>
          <p:nvCxnSpPr>
            <p:cNvPr id="5" name="Straight Connector 4"/>
            <p:cNvCxnSpPr>
              <a:endCxn id="9" idx="2"/>
            </p:cNvCxnSpPr>
            <p:nvPr/>
          </p:nvCxnSpPr>
          <p:spPr>
            <a:xfrm flipV="1">
              <a:off x="6193971" y="4466467"/>
              <a:ext cx="990600" cy="7204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endCxn id="10" idx="2"/>
            </p:cNvCxnSpPr>
            <p:nvPr/>
          </p:nvCxnSpPr>
          <p:spPr>
            <a:xfrm>
              <a:off x="6155870" y="5188698"/>
              <a:ext cx="1028701" cy="213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91001" y="5554438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student</a:t>
              </a:r>
              <a:endParaRPr lang="th-TH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910944" y="4049485"/>
              <a:ext cx="5760749" cy="2872770"/>
              <a:chOff x="5910944" y="4049485"/>
              <a:chExt cx="5760749" cy="287277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184571" y="4135661"/>
                <a:ext cx="1698172" cy="6616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/>
                  <a:t>ลงทะเบียน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184571" y="4879216"/>
                <a:ext cx="1698172" cy="6616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/>
                  <a:t>ชำระเงิน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184571" y="5595256"/>
                <a:ext cx="1698172" cy="6616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/>
                  <a:t>ตรวจสอบรายวิชา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910944" y="4928049"/>
                <a:ext cx="185056" cy="543986"/>
                <a:chOff x="5170716" y="4665431"/>
                <a:chExt cx="185056" cy="543986"/>
              </a:xfrm>
            </p:grpSpPr>
            <p:cxnSp>
              <p:nvCxnSpPr>
                <p:cNvPr id="15" name="Straight Connector 14"/>
                <p:cNvCxnSpPr>
                  <a:stCxn id="17" idx="4"/>
                </p:cNvCxnSpPr>
                <p:nvPr/>
              </p:nvCxnSpPr>
              <p:spPr>
                <a:xfrm>
                  <a:off x="5263243" y="4842930"/>
                  <a:ext cx="5443" cy="2352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roup 15"/>
                <p:cNvGrpSpPr/>
                <p:nvPr/>
              </p:nvGrpSpPr>
              <p:grpSpPr>
                <a:xfrm>
                  <a:off x="5170716" y="4665431"/>
                  <a:ext cx="185056" cy="543986"/>
                  <a:chOff x="5170716" y="4797272"/>
                  <a:chExt cx="185056" cy="543986"/>
                </a:xfrm>
              </p:grpSpPr>
              <p:sp>
                <p:nvSpPr>
                  <p:cNvPr id="17" name="Oval 16"/>
                  <p:cNvSpPr/>
                  <p:nvPr/>
                </p:nvSpPr>
                <p:spPr>
                  <a:xfrm>
                    <a:off x="5203371" y="4797272"/>
                    <a:ext cx="119743" cy="177499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cxnSp>
                <p:nvCxnSpPr>
                  <p:cNvPr id="18" name="Straight Connector 17"/>
                  <p:cNvCxnSpPr/>
                  <p:nvPr/>
                </p:nvCxnSpPr>
                <p:spPr>
                  <a:xfrm flipH="1">
                    <a:off x="5170716" y="5210021"/>
                    <a:ext cx="92526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5295900" y="5210021"/>
                    <a:ext cx="59872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5181601" y="4992303"/>
                    <a:ext cx="92526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5295899" y="5003189"/>
                    <a:ext cx="59872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" name="Straight Connector 12"/>
              <p:cNvCxnSpPr>
                <a:endCxn id="11" idx="2"/>
              </p:cNvCxnSpPr>
              <p:nvPr/>
            </p:nvCxnSpPr>
            <p:spPr>
              <a:xfrm>
                <a:off x="6193971" y="5199584"/>
                <a:ext cx="990600" cy="7264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945085" y="4049485"/>
                <a:ext cx="4726608" cy="28727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22" name="Oval 21"/>
          <p:cNvSpPr/>
          <p:nvPr/>
        </p:nvSpPr>
        <p:spPr>
          <a:xfrm>
            <a:off x="6450871" y="3698606"/>
            <a:ext cx="1746073" cy="738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/>
              <a:t>เงินค่าลงทะเบียนพร้อมค่าบำรุงฯ</a:t>
            </a:r>
          </a:p>
        </p:txBody>
      </p:sp>
      <p:cxnSp>
        <p:nvCxnSpPr>
          <p:cNvPr id="25" name="Straight Arrow Connector 24"/>
          <p:cNvCxnSpPr>
            <a:stCxn id="22" idx="2"/>
            <a:endCxn id="10" idx="6"/>
          </p:cNvCxnSpPr>
          <p:nvPr/>
        </p:nvCxnSpPr>
        <p:spPr>
          <a:xfrm flipH="1">
            <a:off x="5648083" y="4068080"/>
            <a:ext cx="802788" cy="1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71871" y="3804233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&lt;&lt;Extend&gt;&gt;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997035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34417"/>
            <a:ext cx="9601196" cy="3318936"/>
          </a:xfrm>
        </p:spPr>
        <p:txBody>
          <a:bodyPr/>
          <a:lstStyle/>
          <a:p>
            <a:r>
              <a:rPr lang="th-TH" dirty="0"/>
              <a:t>เป็นแผนภาพที่ใช้แสดงพฤติกรรมของระบบ เพื่อแสดงลำดับการทำกิจกรรมภายในระบบ ซึ่งลำดับเหล่านั้นจำเป็นต้องเกิดขึ้นครั้งละ 1 กิจกรรม เนื่องจากในสภาพความเป็นจริงแล้วกิจกรรมหลายกิจกรรมอาจเกิดขึ้น     พร้อม ๆ กัน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95" y="2896897"/>
            <a:ext cx="2751148" cy="3249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7267" y="3041713"/>
            <a:ext cx="4555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จากรูป เป็น </a:t>
            </a:r>
            <a:r>
              <a:rPr lang="en-US" dirty="0"/>
              <a:t>Activity Diagram </a:t>
            </a:r>
            <a:r>
              <a:rPr lang="th-TH" dirty="0"/>
              <a:t>ของระบบงานขาย ที่แสดงให้เห็น</a:t>
            </a:r>
          </a:p>
          <a:p>
            <a:r>
              <a:rPr lang="th-TH" dirty="0"/>
              <a:t>ลำดับกิจกรรมตั้งแต่ลูกค้าสั่งสินค้า จนสิ้นสุดที่การชำระเงิน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4675" y="4443758"/>
            <a:ext cx="5303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การเลือกใช้ </a:t>
            </a:r>
            <a:r>
              <a:rPr lang="en-US" dirty="0"/>
              <a:t>Activity Diagram </a:t>
            </a:r>
            <a:r>
              <a:rPr lang="th-TH" dirty="0"/>
              <a:t>ขึ้นของกับความต้องการของทีมงานและ</a:t>
            </a:r>
          </a:p>
          <a:p>
            <a:r>
              <a:rPr lang="th-TH" dirty="0"/>
              <a:t>ความเหมาะสมของงาน เพราะบางครั้ง </a:t>
            </a:r>
            <a:r>
              <a:rPr lang="en-US" dirty="0"/>
              <a:t>Activity Diagram </a:t>
            </a:r>
            <a:r>
              <a:rPr lang="th-TH" dirty="0"/>
              <a:t>ใช้เพื่ออธิบาย</a:t>
            </a:r>
          </a:p>
          <a:p>
            <a:r>
              <a:rPr lang="th-TH" dirty="0"/>
              <a:t>กิจกรรมของ </a:t>
            </a:r>
            <a:r>
              <a:rPr lang="en-US" dirty="0"/>
              <a:t>Method</a:t>
            </a:r>
            <a:r>
              <a:rPr lang="th-TH" dirty="0"/>
              <a:t> ซึ่งจะทำให้เห็นลำดับการทำงานของ </a:t>
            </a:r>
            <a:r>
              <a:rPr lang="en-US" dirty="0"/>
              <a:t>Method</a:t>
            </a:r>
            <a:r>
              <a:rPr lang="th-TH" dirty="0"/>
              <a:t> ได้ชัดเจน</a:t>
            </a:r>
          </a:p>
          <a:p>
            <a:r>
              <a:rPr lang="th-TH" dirty="0"/>
              <a:t>โดยใช้ควบคู่กับ </a:t>
            </a:r>
            <a:r>
              <a:rPr lang="en-US" dirty="0"/>
              <a:t>Sequence Diagram </a:t>
            </a:r>
            <a:r>
              <a:rPr lang="th-TH" dirty="0"/>
              <a:t>หรือ </a:t>
            </a:r>
            <a:r>
              <a:rPr lang="en-US" dirty="0"/>
              <a:t>Use Case Diagram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742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สัญลักษณ์ของ </a:t>
            </a:r>
            <a:r>
              <a:rPr lang="en-US" dirty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สัญลักษณ์ของ </a:t>
            </a:r>
            <a:r>
              <a:rPr lang="en-US" dirty="0"/>
              <a:t>Activity Diagram </a:t>
            </a:r>
            <a:r>
              <a:rPr lang="th-TH" dirty="0"/>
              <a:t>ได้แก่ จุดเริ่มต้น จุดสิ้นสุด และกิจกรรม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524" r="666" b="32064"/>
          <a:stretch/>
        </p:blipFill>
        <p:spPr>
          <a:xfrm>
            <a:off x="2842363" y="2993570"/>
            <a:ext cx="3699951" cy="31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1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รูปแบบของ </a:t>
            </a:r>
            <a:r>
              <a:rPr lang="en-US" dirty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2524275"/>
            <a:ext cx="5323113" cy="3318936"/>
          </a:xfrm>
        </p:spPr>
        <p:txBody>
          <a:bodyPr/>
          <a:lstStyle/>
          <a:p>
            <a:r>
              <a:rPr lang="th-TH" dirty="0"/>
              <a:t>มี 3 รูปแบบคือ แบบทางเลือกตัดสินใจ แบบมีการทำงานพร้อมกัน และแบบแบ่งส่วน ดังนี้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/>
              <a:t>แบบทางเลือกการตัดสินใจ สามารถเขียนได้โดยลากลูกศรผ่านสัญลักษณ์ข้าวหลามตัดก่อนแล้วลากไปยังแต่ละทางเลือก ดังภาพ </a:t>
            </a:r>
          </a:p>
          <a:p>
            <a:pPr marL="457200" indent="-457200">
              <a:buFont typeface="+mj-lt"/>
              <a:buAutoNum type="arabicPeriod"/>
            </a:pP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27143" r="-40" b="33333"/>
          <a:stretch/>
        </p:blipFill>
        <p:spPr>
          <a:xfrm>
            <a:off x="6587049" y="2808514"/>
            <a:ext cx="3558437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84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รูปแบบของ </a:t>
            </a:r>
            <a:r>
              <a:rPr lang="en-US" dirty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2524275"/>
            <a:ext cx="5323113" cy="3318936"/>
          </a:xfrm>
        </p:spPr>
        <p:txBody>
          <a:bodyPr/>
          <a:lstStyle/>
          <a:p>
            <a:r>
              <a:rPr lang="th-TH" dirty="0"/>
              <a:t>มี 3 รูปแบบคือ แบบทางเลือกตัดสินใจ แบบมีการทำงานพร้อมกัน และแบบแบ่งส่วน ดังนี้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th-TH" dirty="0"/>
              <a:t>แบบมีการทำงานพร้อมกัน หรือเรียนกว่า </a:t>
            </a:r>
            <a:r>
              <a:rPr lang="en-US" dirty="0"/>
              <a:t>Transition Fork </a:t>
            </a:r>
            <a:r>
              <a:rPr lang="th-TH" dirty="0"/>
              <a:t>หมายถึง จุดเปลี่ยนแยก โดยจะต้องลากเส้นตรงในแนวนอนก่อนแยกสู่กิจกรรมที่จะต้องทำพร้อมกัน เมื่อเสร็จแล้วก็ลากเส้นตรงผ่านแนวนอนก่อนแล้วจึงลากลูกศรรวมมายังกิจกรรมอื่นต่อไป ดังนี้ </a:t>
            </a:r>
          </a:p>
          <a:p>
            <a:pPr marL="457200" indent="-457200">
              <a:buFont typeface="+mj-lt"/>
              <a:buAutoNum type="arabicPeriod" startAt="2"/>
            </a:pPr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t="18095" r="-1800" b="34445"/>
          <a:stretch/>
        </p:blipFill>
        <p:spPr>
          <a:xfrm>
            <a:off x="7022479" y="2524275"/>
            <a:ext cx="3514893" cy="36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7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รูปแบบของ </a:t>
            </a:r>
            <a:r>
              <a:rPr lang="en-US" dirty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2524275"/>
            <a:ext cx="5323113" cy="3318936"/>
          </a:xfrm>
        </p:spPr>
        <p:txBody>
          <a:bodyPr/>
          <a:lstStyle/>
          <a:p>
            <a:r>
              <a:rPr lang="th-TH" dirty="0"/>
              <a:t>มี 3 รูปแบบคือ แบบทางเลือกตัดสินใจ แบบมีการทำงานพร้อมกัน และแบบแบ่งส่วน ดังนี้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th-TH" dirty="0"/>
              <a:t>แบบแบ่งส่วน หรือ </a:t>
            </a:r>
            <a:r>
              <a:rPr lang="en-US" dirty="0" err="1"/>
              <a:t>Swimlanes</a:t>
            </a:r>
            <a:r>
              <a:rPr lang="en-US" dirty="0"/>
              <a:t> </a:t>
            </a:r>
            <a:r>
              <a:rPr lang="th-TH" dirty="0"/>
              <a:t>เป็นการแบ่งส่วนการทำงานออกเป็นหลาย ๆ ส่วนที่เกี่ยวข้องกันใน 1 กิจกรรม โดยจะแบ่งเป็นแนวตั้งคล้ายกับลู่ในสระว่ายน้ำ แต่ละลู่คือแต่ละส่วน ซึ่งอาจเป็นได้ทั้ง บุคคล หน่วยงาน แผนก หรือสถานที่ </a:t>
            </a:r>
          </a:p>
          <a:p>
            <a:pPr marL="457200" indent="-457200">
              <a:buFont typeface="+mj-lt"/>
              <a:buAutoNum type="arabicPeriod" startAt="3"/>
            </a:pP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16" y="2102063"/>
            <a:ext cx="3362312" cy="40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พจนานุกรมข้อมูลที่แสดงคุณลักษณะของข้อมูล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391" y="2132099"/>
            <a:ext cx="6204994" cy="3318936"/>
          </a:xfrm>
        </p:spPr>
        <p:txBody>
          <a:bodyPr>
            <a:normAutofit fontScale="85000" lnSpcReduction="20000"/>
          </a:bodyPr>
          <a:lstStyle/>
          <a:p>
            <a:r>
              <a:rPr lang="th-TH" dirty="0"/>
              <a:t>มีรายละเอียดดังนี้</a:t>
            </a:r>
          </a:p>
          <a:p>
            <a:r>
              <a:rPr lang="th-TH" dirty="0"/>
              <a:t>รหัส </a:t>
            </a:r>
            <a:r>
              <a:rPr lang="en-US" dirty="0"/>
              <a:t>(ID)</a:t>
            </a:r>
            <a:r>
              <a:rPr lang="th-TH" dirty="0"/>
              <a:t> สำหรับใช้ในการอ้างอิงภายในโครงการพัฒนาระบบ ซึ่งจะกำหนดหรือไม่ก็ได้แล้วแต่รูปแบบในการบริหารจัดการข้อมูล</a:t>
            </a:r>
          </a:p>
          <a:p>
            <a:r>
              <a:rPr lang="th-TH" dirty="0"/>
              <a:t>ชื่อ </a:t>
            </a:r>
            <a:r>
              <a:rPr lang="en-US" dirty="0"/>
              <a:t>(Name)</a:t>
            </a:r>
            <a:r>
              <a:rPr lang="th-TH" dirty="0"/>
              <a:t> เป็นชื่อที่กำหนดไว้ในแผนภาพกระแสข้อมูล และชื่อต้องไม่ซ้ำกันกับกระแสข้อมูลอื่น</a:t>
            </a:r>
          </a:p>
          <a:p>
            <a:r>
              <a:rPr lang="th-TH" dirty="0"/>
              <a:t>คำอธิบาย </a:t>
            </a:r>
            <a:r>
              <a:rPr lang="en-US" dirty="0"/>
              <a:t>(Description) </a:t>
            </a:r>
            <a:r>
              <a:rPr lang="th-TH" dirty="0"/>
              <a:t>อธิบายเพิ่มเติมเกี่ยวกับระบบ</a:t>
            </a:r>
          </a:p>
          <a:p>
            <a:r>
              <a:rPr lang="th-TH" dirty="0"/>
              <a:t>แหล่งกำหนดข้อมูล </a:t>
            </a:r>
            <a:r>
              <a:rPr lang="en-US" dirty="0"/>
              <a:t>(Source) </a:t>
            </a:r>
            <a:r>
              <a:rPr lang="th-TH" dirty="0"/>
              <a:t>อาจเป็นเอนทิตีภายนอก กระบวนการทำงานอื่น ๆ หรือแหล่งจัดเก็บข้อมูล  </a:t>
            </a:r>
          </a:p>
          <a:p>
            <a:r>
              <a:rPr lang="th-TH" dirty="0"/>
              <a:t>แหล่งรับข้อมูล </a:t>
            </a:r>
            <a:r>
              <a:rPr lang="en-US" dirty="0"/>
              <a:t>(Destination) </a:t>
            </a:r>
            <a:r>
              <a:rPr lang="th-TH" dirty="0"/>
              <a:t>เป็นเอนทิตีภายนอก กระบวนการทำงานอื่น หรือแหล่งเก็บข้อมูล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969" t="17236" r="45762" b="18211"/>
          <a:stretch/>
        </p:blipFill>
        <p:spPr>
          <a:xfrm>
            <a:off x="7639169" y="1858029"/>
            <a:ext cx="3801440" cy="4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72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เป็นแผนภูมิที่นิยมนำมาใช้ในขั้นตอนการวางแผนและการดำเนินงานโครงการ ในลักษณะของแผนภูมิแท่งที่แสดงระยะเวลาการดำเนินงานของแต่ละกิจกรรม โดยแสดงชื่อกิจกรรมไว้ที่ด้านซ้ายของแผนภูมิแท่ง และแสดงสเกลของช่วงระยะเวลาไว้ที่ด้านขวาของแผนภูมิ ดังนี้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803" t="33175" r="56072" b="26349"/>
          <a:stretch/>
        </p:blipFill>
        <p:spPr>
          <a:xfrm>
            <a:off x="5649684" y="3254828"/>
            <a:ext cx="4397830" cy="3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44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ระยะการออกแบบ</a:t>
            </a:r>
          </a:p>
        </p:txBody>
      </p:sp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868" y="2149285"/>
            <a:ext cx="8936265" cy="340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587139" y="5786303"/>
            <a:ext cx="90177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แสดงการนำแบบจำลองเชิง</a:t>
            </a:r>
            <a:r>
              <a:rPr lang="th-TH" sz="2000" dirty="0" err="1">
                <a:latin typeface="Kanit" pitchFamily="2" charset="-34"/>
                <a:cs typeface="Kanit" pitchFamily="2" charset="-34"/>
              </a:rPr>
              <a:t>ลอจิ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คัลที่ได้จากระยะการวิเคราะห์</a:t>
            </a:r>
            <a:br>
              <a:rPr lang="th-TH" sz="2000" dirty="0">
                <a:latin typeface="Kanit" pitchFamily="2" charset="-34"/>
                <a:cs typeface="Kanit" pitchFamily="2" charset="-34"/>
              </a:rPr>
            </a:br>
            <a:r>
              <a:rPr lang="th-TH" sz="2000" dirty="0">
                <a:latin typeface="Kanit" pitchFamily="2" charset="-34"/>
                <a:cs typeface="Kanit" pitchFamily="2" charset="-34"/>
              </a:rPr>
              <a:t>มาดำเนินการออกแบบเพื่อเป็นแบบจำลอง</a:t>
            </a:r>
            <a:r>
              <a:rPr lang="th-TH" sz="2000" dirty="0" err="1">
                <a:latin typeface="Kanit" pitchFamily="2" charset="-34"/>
                <a:cs typeface="Kanit" pitchFamily="2" charset="-34"/>
              </a:rPr>
              <a:t>เชิงฟิ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สิคัล</a:t>
            </a:r>
          </a:p>
        </p:txBody>
      </p:sp>
    </p:spTree>
    <p:extLst>
      <p:ext uri="{BB962C8B-B14F-4D97-AF65-F5344CB8AC3E}">
        <p14:creationId xmlns:p14="http://schemas.microsoft.com/office/powerpoint/2010/main" val="1091629226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กิจกรรมในระยะการออกแบบ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06847" y="1446046"/>
            <a:ext cx="460628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Kanit" pitchFamily="2" charset="-34"/>
                <a:cs typeface="Kanit" pitchFamily="2" charset="-34"/>
              </a:rPr>
              <a:t>System Design: Part 1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63051" y="2719206"/>
            <a:ext cx="2840360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600" b="1" spc="150" dirty="0">
                <a:ln w="11430"/>
                <a:solidFill>
                  <a:srgbClr val="00B0F0"/>
                </a:solidFill>
                <a:latin typeface="Kanit" pitchFamily="2" charset="-34"/>
                <a:cs typeface="Kanit" pitchFamily="2" charset="-34"/>
              </a:rPr>
              <a:t>Chapter</a:t>
            </a:r>
            <a:r>
              <a:rPr lang="en-US" sz="4000" b="1" spc="150" dirty="0">
                <a:ln w="11430"/>
                <a:solidFill>
                  <a:srgbClr val="00B0F0"/>
                </a:solidFill>
                <a:latin typeface="Kanit" pitchFamily="2" charset="-34"/>
                <a:cs typeface="Kanit" pitchFamily="2" charset="-34"/>
              </a:rPr>
              <a:t> 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3608" y="3816545"/>
            <a:ext cx="4896544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จัดหาระบบ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ออกแบบสถาปัตยกรรมระบบ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 </a:t>
            </a:r>
            <a:r>
              <a:rPr lang="en-US" dirty="0">
                <a:latin typeface="Kanit" pitchFamily="2" charset="-34"/>
                <a:cs typeface="Kanit" pitchFamily="2" charset="-34"/>
              </a:rPr>
              <a:t>Output </a:t>
            </a:r>
            <a:endParaRPr lang="th-TH" dirty="0">
              <a:latin typeface="Kanit" pitchFamily="2" charset="-34"/>
              <a:cs typeface="Kanit" pitchFamily="2" charset="-34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ออกแบบฐานข้อมูล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019349" y="1906260"/>
            <a:ext cx="4606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pPr algn="l" defTabSz="457200">
              <a:defRPr/>
            </a:pPr>
            <a:r>
              <a:rPr lang="en-US" sz="2800" b="0" cap="all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Kanit" pitchFamily="2" charset="-34"/>
                <a:cs typeface="Kanit" pitchFamily="2" charset="-34"/>
              </a:rPr>
              <a:t>System Design: Part 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902309" y="2936471"/>
            <a:ext cx="284036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>
              <a:spcAft>
                <a:spcPts val="600"/>
              </a:spcAft>
              <a:buClr>
                <a:schemeClr val="accent2"/>
              </a:buClr>
              <a:buSzPct val="92000"/>
              <a:defRPr/>
            </a:pPr>
            <a:r>
              <a:rPr lang="en-US" sz="3600" b="1" spc="150" dirty="0">
                <a:ln w="11430"/>
                <a:solidFill>
                  <a:srgbClr val="00B0F0"/>
                </a:solidFill>
                <a:latin typeface="Kanit" pitchFamily="2" charset="-34"/>
                <a:cs typeface="Kanit" pitchFamily="2" charset="-34"/>
              </a:rPr>
              <a:t>Chapter 8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9595" y="3770507"/>
            <a:ext cx="57786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 </a:t>
            </a:r>
            <a:r>
              <a:rPr lang="en-US" dirty="0">
                <a:latin typeface="Kanit" pitchFamily="2" charset="-34"/>
                <a:cs typeface="Kanit" pitchFamily="2" charset="-34"/>
              </a:rPr>
              <a:t>Input / Interface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สร้างต้นแบบ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ออกแบบโปรแกรม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65053" y="2098935"/>
            <a:ext cx="0" cy="46085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17747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กลยุทธ์การจัดหาระบบ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509" y="2180496"/>
            <a:ext cx="10516298" cy="413717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การพัฒนาโปรแกรมขึ้นเอง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การใช้ซอฟต์แวร์สำเร็จรูปทั่วไป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การใช้ซอฟต์แวร์ระบบ 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ERP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การว่าจ้างหน่วยงานภายนอก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การใช้เทคโนโลยีคลาวด์คอมพิวติ้ง</a:t>
            </a:r>
          </a:p>
        </p:txBody>
      </p:sp>
    </p:spTree>
    <p:extLst>
      <p:ext uri="{BB962C8B-B14F-4D97-AF65-F5344CB8AC3E}">
        <p14:creationId xmlns:p14="http://schemas.microsoft.com/office/powerpoint/2010/main" val="144154762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การพัฒนาโปรแกรมขึ้นเอง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81192" y="5622671"/>
            <a:ext cx="1102961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thaiDist">
              <a:spcBef>
                <a:spcPct val="50000"/>
              </a:spcBef>
            </a:pPr>
            <a:r>
              <a:rPr lang="th-TH" dirty="0">
                <a:latin typeface="Kanit" pitchFamily="2" charset="-34"/>
                <a:cs typeface="Kanit" pitchFamily="2" charset="-34"/>
              </a:rPr>
              <a:t>	หน่วยงานจะมีบุคลากรหรือส่วนงานระบบสารสนเทศที่ทำหน้าที่พัฒนาระบบสารสนเทศเพื่อใช้งานภายในองค์กรเอง</a:t>
            </a:r>
          </a:p>
        </p:txBody>
      </p:sp>
      <p:pic>
        <p:nvPicPr>
          <p:cNvPr id="2050" name="Picture 2" descr="IT Solution และ Support - บริการ IT Support แก้ไขปัญหาคอมพิวเตอร์ 108 ประการ -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60" y="2155324"/>
            <a:ext cx="9851281" cy="32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85745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การใช้ซอฟต์แวร์สำเร็จรูปทั่วไป</a:t>
            </a:r>
          </a:p>
        </p:txBody>
      </p:sp>
      <p:pic>
        <p:nvPicPr>
          <p:cNvPr id="3076" name="Picture 4" descr="ผลการค้นหารูปภาพสำหรับ ซอฟต์แวร์ทางด้านกราฟิกและมัลติมีเดี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2643068"/>
            <a:ext cx="3241963" cy="3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oftware License หรือ สัญญาอนุญาตซอฟต์แวร์ คืออะไร และ มีกี่ชนิด 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r="12816"/>
          <a:stretch/>
        </p:blipFill>
        <p:spPr bwMode="auto">
          <a:xfrm>
            <a:off x="4710547" y="2175162"/>
            <a:ext cx="666543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2367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การใช้ซอฟต์แวร์ระบบ 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ERP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ER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9" y="2208565"/>
            <a:ext cx="5571172" cy="41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45382" y="2208565"/>
            <a:ext cx="526542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Kanit" pitchFamily="2" charset="-34"/>
                <a:cs typeface="Kanit" pitchFamily="2" charset="-34"/>
              </a:rPr>
              <a:t>ERP :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Kanit" pitchFamily="2" charset="-34"/>
                <a:cs typeface="Kanit" pitchFamily="2" charset="-34"/>
              </a:rPr>
              <a:t>Enterprise Resource Planning </a:t>
            </a:r>
          </a:p>
          <a:p>
            <a:pPr>
              <a:lnSpc>
                <a:spcPct val="150000"/>
              </a:lnSpc>
            </a:pPr>
            <a:endParaRPr lang="th-TH" sz="2400" b="1" dirty="0">
              <a:latin typeface="Kanit" pitchFamily="2" charset="-34"/>
              <a:cs typeface="Kanit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	เป็นการบูรณาการชุดซอฟต์แวร์ที่นำมาใช้สนับสนุนกระบวนการทางธุรกิจ ด้วยการรวมงานหลักเข้าด้วยกัน </a:t>
            </a:r>
            <a:endParaRPr lang="en-US" sz="2000" dirty="0">
              <a:latin typeface="Kanit" pitchFamily="2" charset="-34"/>
              <a:cs typeface="Kanit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2000" dirty="0">
                <a:latin typeface="Kanit" pitchFamily="2" charset="-34"/>
                <a:cs typeface="Kanit" pitchFamily="2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33742231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การว่าจ้างหน่วยงานภายนอก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07" y="1965240"/>
            <a:ext cx="8082092" cy="3384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7082" y="5762374"/>
            <a:ext cx="423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nit" pitchFamily="2" charset="-34"/>
                <a:cs typeface="Kanit" pitchFamily="2" charset="-34"/>
              </a:rPr>
              <a:t>ASP</a:t>
            </a:r>
          </a:p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(Application Service Provider)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49321" y="5745753"/>
            <a:ext cx="4192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Kanit" pitchFamily="2" charset="-34"/>
                <a:cs typeface="Kanit" pitchFamily="2" charset="-34"/>
              </a:rPr>
              <a:t>BPO</a:t>
            </a:r>
          </a:p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(Business Process Outsourcing)</a:t>
            </a:r>
          </a:p>
        </p:txBody>
      </p:sp>
    </p:spTree>
    <p:extLst>
      <p:ext uri="{BB962C8B-B14F-4D97-AF65-F5344CB8AC3E}">
        <p14:creationId xmlns:p14="http://schemas.microsoft.com/office/powerpoint/2010/main" val="3544664684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การใช้เทคโนโลยีคลาวด์คอมพิวติ้ง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39" y="1981067"/>
            <a:ext cx="10841723" cy="45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8752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การออกแบบสถาปัตยกรรมระบบ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81192" y="2246114"/>
            <a:ext cx="1102961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thaiDist">
              <a:spcBef>
                <a:spcPct val="50000"/>
              </a:spcBef>
            </a:pPr>
            <a:r>
              <a:rPr lang="en-US" sz="3200" dirty="0">
                <a:latin typeface="Kanit" pitchFamily="2" charset="-34"/>
                <a:cs typeface="Kanit" pitchFamily="2" charset="-34"/>
              </a:rPr>
              <a:t>3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 สถาปัตยกรรมพื้นฐาน </a:t>
            </a:r>
          </a:p>
          <a:p>
            <a:pPr marL="914400" lvl="1" indent="-457200" algn="thaiDist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สถาปัตยกรรมเครือข่ายแบบ</a:t>
            </a:r>
            <a:r>
              <a:rPr lang="th-TH" sz="3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เซิร์ฟเวอร์เบส</a:t>
            </a:r>
            <a:endParaRPr lang="en-US" sz="32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  <a:p>
            <a:pPr marL="914400" lvl="1" indent="-457200" algn="thaiDist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สถาปัตยกรรมเครือข่ายแบบ</a:t>
            </a:r>
            <a:r>
              <a:rPr lang="th-TH" sz="3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ไคลเอนต์เบส</a:t>
            </a:r>
            <a:endParaRPr lang="en-US" sz="32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  <a:p>
            <a:pPr marL="914400" lvl="1" indent="-457200" algn="thaiDist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สถาปัตยกรรมเครือข่ายแบบ</a:t>
            </a:r>
            <a:r>
              <a:rPr lang="th-TH" sz="3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ไคลเอนต์</a:t>
            </a:r>
            <a:r>
              <a:rPr lang="en-US" sz="3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/</a:t>
            </a:r>
            <a:r>
              <a:rPr lang="th-TH" sz="32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เซิร์ฟเวอร์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5960" y="5475406"/>
            <a:ext cx="10154111" cy="108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เซิร์ฟเวอร์ 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(Server)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เช่น เมนเฟรม มินิคอมพิวเตอร์ และไมโครคอมพิวเตอร์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ไคลเอนต์ 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(Client)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เครื่องเทอร์มินัล  เครื่องพีซี  </a:t>
            </a:r>
            <a:endParaRPr lang="en-US" sz="1800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เครือข่าย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 (Network)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ตัวสนับสนุนให้เกิดการสื่อสารระหว่าง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 Client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และ 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Server</a:t>
            </a:r>
            <a:endParaRPr lang="th-TH" sz="1800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75574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solidFill>
                  <a:schemeClr val="tx1"/>
                </a:solidFill>
              </a:rPr>
              <a:t>พจนานุกรมข้อมูลที่แสดงคุณลักษณะของข้อมูล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78768"/>
          </a:xfrm>
        </p:spPr>
        <p:txBody>
          <a:bodyPr>
            <a:normAutofit lnSpcReduction="10000"/>
          </a:bodyPr>
          <a:lstStyle/>
          <a:p>
            <a:r>
              <a:rPr lang="th-TH" dirty="0"/>
              <a:t>มีรายละเอียดดังนี้ (ต่อ) </a:t>
            </a:r>
          </a:p>
          <a:p>
            <a:r>
              <a:rPr lang="th-TH" dirty="0"/>
              <a:t>ชนิดของกระแสข้อมูล </a:t>
            </a:r>
            <a:r>
              <a:rPr lang="en-US" dirty="0"/>
              <a:t>(Type of Data Flow) </a:t>
            </a:r>
            <a:r>
              <a:rPr lang="th-TH" dirty="0"/>
              <a:t>ทั้งแหล่งนำเข้าหรือผลลัพธ์ ซึ่งมีตัวเลือกคือ ไฟล์ หน้าจอ รายงาน และแบบฟอร์ม ในกรณีที่เป็นกระแสข้อมูลที่เชื่อมโยงระหว่างกระบวนการทำงานระบบ ให้ระบุเป็นชนิดข้อมูลในระบบ</a:t>
            </a:r>
          </a:p>
          <a:p>
            <a:r>
              <a:rPr lang="th-TH" dirty="0"/>
              <a:t>โครงสร้างข้อมูล </a:t>
            </a:r>
            <a:r>
              <a:rPr lang="en-US" dirty="0"/>
              <a:t>(Data Structure) </a:t>
            </a:r>
            <a:r>
              <a:rPr lang="th-TH" dirty="0"/>
              <a:t>เป็นการระบุถึงข้อมูลย่อยของกระแสข้อมูลนั้น ๆ </a:t>
            </a:r>
          </a:p>
          <a:p>
            <a:r>
              <a:rPr lang="th-TH" dirty="0"/>
              <a:t>ปริมาณข้อมูล/ช่วงเวลา </a:t>
            </a:r>
            <a:r>
              <a:rPr lang="en-US" dirty="0"/>
              <a:t>(Volume/Time)</a:t>
            </a:r>
            <a:r>
              <a:rPr lang="th-TH" dirty="0"/>
              <a:t> เป็นการประมาณการความถี่ที่เกิดขึ้นของกระแสข้อมูลภายในช่วงเวลาหนึ่ง ๆ เช่น ต่อชั่วโมง ต่อวัน ต่อสัปดาห์ หรือต่อเดือน เป็นต้น</a:t>
            </a:r>
          </a:p>
          <a:p>
            <a:r>
              <a:rPr lang="th-TH" dirty="0"/>
              <a:t>หมายเหตุ </a:t>
            </a:r>
            <a:r>
              <a:rPr lang="en-US" dirty="0"/>
              <a:t>(Comment) </a:t>
            </a:r>
            <a:r>
              <a:rPr lang="th-TH" dirty="0"/>
              <a:t>เป็นรายละเอียดที่นักวิเคราะห์ระบบสามารถเพิ่มเติมจากหัวข้อที่ได้กำหนดไว้แล้วข้างต้น</a:t>
            </a:r>
          </a:p>
        </p:txBody>
      </p:sp>
    </p:spTree>
    <p:extLst>
      <p:ext uri="{BB962C8B-B14F-4D97-AF65-F5344CB8AC3E}">
        <p14:creationId xmlns:p14="http://schemas.microsoft.com/office/powerpoint/2010/main" val="2544747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การออกแบบสถาปัตยกรรมระบบ</a:t>
            </a:r>
            <a:endParaRPr lang="th-TH" sz="40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1191" y="2171535"/>
            <a:ext cx="11029617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49262" algn="thaiDist">
              <a:lnSpc>
                <a:spcPct val="150000"/>
              </a:lnSpc>
              <a:spcBef>
                <a:spcPct val="50000"/>
              </a:spcBef>
            </a:pPr>
            <a:r>
              <a:rPr lang="th-TH" dirty="0">
                <a:latin typeface="Kanit" pitchFamily="2" charset="-34"/>
                <a:cs typeface="Kanit" pitchFamily="2" charset="-34"/>
              </a:rPr>
              <a:t>งานบริการทางแอปพลิชันด้านเครือข่ายแบ่งส่วนสำคัญออกเป็น 4 ส่วน</a:t>
            </a: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Presentation Logic </a:t>
            </a:r>
            <a:endParaRPr lang="th-TH" b="1" dirty="0">
              <a:solidFill>
                <a:srgbClr val="0000CC"/>
              </a:solidFill>
              <a:latin typeface="Kanit" pitchFamily="2" charset="-34"/>
              <a:cs typeface="Kanit" pitchFamily="2" charset="-34"/>
            </a:endParaRP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Application Logic </a:t>
            </a:r>
            <a:endParaRPr lang="th-TH" b="1" dirty="0">
              <a:solidFill>
                <a:srgbClr val="0000CC"/>
              </a:solidFill>
              <a:latin typeface="Kanit" pitchFamily="2" charset="-34"/>
              <a:cs typeface="Kanit" pitchFamily="2" charset="-34"/>
            </a:endParaRP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Data Access Logic </a:t>
            </a:r>
            <a:endParaRPr lang="th-TH" b="1" dirty="0">
              <a:solidFill>
                <a:srgbClr val="0000CC"/>
              </a:solidFill>
              <a:latin typeface="Kanit" pitchFamily="2" charset="-34"/>
              <a:cs typeface="Kanit" pitchFamily="2" charset="-34"/>
            </a:endParaRP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Data Storage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3107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สถาปัตยกรรมเครือข่ายแบบเซิร์ฟเวอร์เบส</a:t>
            </a:r>
          </a:p>
        </p:txBody>
      </p:sp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923" y="1892181"/>
            <a:ext cx="791415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4048174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สถาปัตยกรรมเครือข่ายแบบไคลเอนต์เบส</a:t>
            </a:r>
          </a:p>
        </p:txBody>
      </p:sp>
      <p:pic>
        <p:nvPicPr>
          <p:cNvPr id="5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0182" y="2189018"/>
            <a:ext cx="9371637" cy="423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9468150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สถาปัตยกรรมเครือข่ายแบบไคลเอนต์เบส (ต่อ)</a:t>
            </a:r>
          </a:p>
        </p:txBody>
      </p:sp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0089" y="2378812"/>
            <a:ext cx="8065269" cy="44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099469" y="1977416"/>
            <a:ext cx="7993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th-TH" sz="1800" dirty="0">
                <a:solidFill>
                  <a:srgbClr val="C00000"/>
                </a:solidFill>
                <a:latin typeface="Kanit" pitchFamily="2" charset="-34"/>
                <a:cs typeface="Kanit" pitchFamily="2" charset="-34"/>
              </a:rPr>
              <a:t>ลักษณะการร้องขอเพื่อรับส่งข้อมูลตามสถาปัตยกรรม </a:t>
            </a:r>
            <a:r>
              <a:rPr lang="en-US" sz="1800" dirty="0">
                <a:solidFill>
                  <a:srgbClr val="C00000"/>
                </a:solidFill>
                <a:latin typeface="Kanit" pitchFamily="2" charset="-34"/>
                <a:cs typeface="Kanit" pitchFamily="2" charset="-34"/>
              </a:rPr>
              <a:t>Client-Based</a:t>
            </a:r>
            <a:endParaRPr lang="th-TH" sz="1800" dirty="0">
              <a:solidFill>
                <a:srgbClr val="C00000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072298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</a:t>
            </a:r>
          </a:p>
        </p:txBody>
      </p:sp>
      <p:pic>
        <p:nvPicPr>
          <p:cNvPr id="5" name="Picture 2" descr="http://elearning.psru.ac.th/courses/63/Ch_7/7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7473" r="20320" b="30140"/>
          <a:stretch/>
        </p:blipFill>
        <p:spPr bwMode="auto">
          <a:xfrm>
            <a:off x="1162787" y="2133807"/>
            <a:ext cx="9866427" cy="41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3685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(ต่อ)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02484" y="1940783"/>
            <a:ext cx="7993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th-TH" sz="2800" b="1" i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สถาปัตยกรรมเครือข่ายแบบไคลเอนต์เซิร์ฟเวอร์ </a:t>
            </a:r>
            <a:r>
              <a:rPr lang="en-US" sz="2800" b="1" i="1" dirty="0">
                <a:solidFill>
                  <a:srgbClr val="FF0000"/>
                </a:solidFill>
                <a:latin typeface="TH SarabunPSK" panose="020B0500040200020003" pitchFamily="34" charset="-34"/>
              </a:rPr>
              <a:t>(Client-Server)</a:t>
            </a:r>
          </a:p>
        </p:txBody>
      </p:sp>
      <p:pic>
        <p:nvPicPr>
          <p:cNvPr id="6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4871" y="2561636"/>
            <a:ext cx="7632848" cy="414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3430959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(ต่อ)</a:t>
            </a:r>
          </a:p>
        </p:txBody>
      </p:sp>
      <p:pic>
        <p:nvPicPr>
          <p:cNvPr id="5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7317" y="2110973"/>
            <a:ext cx="8093869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71633" y="6024382"/>
            <a:ext cx="7993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i="1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Tree-Tiered Client-Server</a:t>
            </a:r>
          </a:p>
        </p:txBody>
      </p:sp>
    </p:spTree>
    <p:extLst>
      <p:ext uri="{BB962C8B-B14F-4D97-AF65-F5344CB8AC3E}">
        <p14:creationId xmlns:p14="http://schemas.microsoft.com/office/powerpoint/2010/main" val="434628641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(ต่อ)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n tiered client serv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6"/>
          <a:stretch/>
        </p:blipFill>
        <p:spPr bwMode="auto">
          <a:xfrm>
            <a:off x="1417689" y="2166394"/>
            <a:ext cx="9356621" cy="301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99467" y="5410361"/>
            <a:ext cx="799306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i="1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n-Tiered Client-Server</a:t>
            </a:r>
          </a:p>
          <a:p>
            <a:pPr marL="457200" indent="-457200" algn="ctr">
              <a:spcBef>
                <a:spcPct val="50000"/>
              </a:spcBef>
            </a:pPr>
            <a:r>
              <a:rPr lang="en-US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เป็นที่นิยมในปัจจุบัน</a:t>
            </a:r>
            <a:endParaRPr lang="en-US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6304155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การวางแผนด้านความปลอดภัยให้กับระบบ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1304" y="1972429"/>
            <a:ext cx="7921625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ความปลอดภัยด้านภายนอก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ความปลอดภัยด้านการปฏิบัติงาน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การตรวจตราเฝ้าระวัง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การใช้รหัสผ่านและระบบแสดงตัวตน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การตรวจสอบ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การกำหนดสิทธิ์ในการเข้าถึง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การป้องกันโปรแกรมประสงค์ร้าย</a:t>
            </a:r>
          </a:p>
        </p:txBody>
      </p:sp>
    </p:spTree>
    <p:extLst>
      <p:ext uri="{BB962C8B-B14F-4D97-AF65-F5344CB8AC3E}">
        <p14:creationId xmlns:p14="http://schemas.microsoft.com/office/powerpoint/2010/main" val="426717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การกำหนดข้อมูลจำเพาะให้กับฮาร์ดแวร์และซอฟต์แวร์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45108" y="2188452"/>
          <a:ext cx="11289692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2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3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algn="ctr"/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รายการ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มาตรฐาน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algn="ctr"/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ไคลเอนต์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มาตรฐานเว็บเซิร์ฟเวอร์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มาตรฐาน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algn="ctr"/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แอปพลิเคชันเซิร์ฟเวอร์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มาตรฐาน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dirty="0">
                          <a:latin typeface="Kanit" pitchFamily="2" charset="-34"/>
                          <a:cs typeface="Kanit" pitchFamily="2" charset="-34"/>
                        </a:rPr>
                        <a:t>ดาต้าเบสเซิร์ฟเวอร์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Kanit" pitchFamily="2" charset="-34"/>
                          <a:cs typeface="Kanit" pitchFamily="2" charset="-34"/>
                        </a:rPr>
                        <a:t>ระบบปฏิบัติการ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Windows</a:t>
                      </a:r>
                    </a:p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Mozilla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Linux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Kanit" pitchFamily="2" charset="-34"/>
                          <a:cs typeface="Kanit" pitchFamily="2" charset="-34"/>
                        </a:rPr>
                        <a:t>ซอฟต์แวร์พิเศษ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Real Audio</a:t>
                      </a:r>
                    </a:p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Adobe Acrobat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Apache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Oracle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Kanit" pitchFamily="2" charset="-34"/>
                          <a:cs typeface="Kanit" pitchFamily="2" charset="-34"/>
                        </a:rPr>
                        <a:t>ฮาร์ดแวร์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500 GB HDD</a:t>
                      </a:r>
                    </a:p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Core</a:t>
                      </a:r>
                      <a:r>
                        <a:rPr lang="en-US" sz="2000" baseline="0" dirty="0">
                          <a:latin typeface="Kanit" pitchFamily="2" charset="-34"/>
                          <a:cs typeface="Kanit" pitchFamily="2" charset="-34"/>
                        </a:rPr>
                        <a:t> i3</a:t>
                      </a:r>
                    </a:p>
                    <a:p>
                      <a:r>
                        <a:rPr lang="en-US" sz="2000" baseline="0" dirty="0">
                          <a:latin typeface="Kanit" pitchFamily="2" charset="-34"/>
                          <a:cs typeface="Kanit" pitchFamily="2" charset="-34"/>
                        </a:rPr>
                        <a:t>20-inch LCD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1 TB HDD</a:t>
                      </a:r>
                    </a:p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Dual-core Xeon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1 TB HDD</a:t>
                      </a:r>
                    </a:p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Quad-core Xeon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2 TB HDD</a:t>
                      </a:r>
                    </a:p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RAID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latin typeface="Kanit" pitchFamily="2" charset="-34"/>
                          <a:cs typeface="Kanit" pitchFamily="2" charset="-34"/>
                        </a:rPr>
                        <a:t>เครือข่าย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100 Mbps ADSL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Dual 100 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Dual 100 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Kanit" pitchFamily="2" charset="-34"/>
                          <a:cs typeface="Kanit" pitchFamily="2" charset="-34"/>
                        </a:rPr>
                        <a:t>Dual 100 Mbps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59243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1" y="764116"/>
            <a:ext cx="3403599" cy="1521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Ex. Data Dictionary DFD level 0 </a:t>
            </a:r>
            <a:r>
              <a:rPr lang="th-TH" dirty="0"/>
              <a:t>ของระบบจัดการร้านสะดวกซื้อ (กระแสข้อมูลสินค้า กระบวนการคำนวณเงินค่าสินค้า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5" t="18519" r="43646" b="30370"/>
          <a:stretch/>
        </p:blipFill>
        <p:spPr>
          <a:xfrm>
            <a:off x="5444172" y="764116"/>
            <a:ext cx="5973127" cy="5458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750" t="9365" r="31964" b="62003"/>
          <a:stretch/>
        </p:blipFill>
        <p:spPr>
          <a:xfrm>
            <a:off x="1041401" y="764116"/>
            <a:ext cx="4358824" cy="2047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969" t="28824" r="45762" b="58498"/>
          <a:stretch/>
        </p:blipFill>
        <p:spPr>
          <a:xfrm>
            <a:off x="788303" y="3611151"/>
            <a:ext cx="4655869" cy="11344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5180" y="361115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ข้อมูลลูกค้า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62971" y="3286424"/>
            <a:ext cx="391886" cy="6494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86970" y="1431235"/>
            <a:ext cx="358030" cy="43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45635" y="2997642"/>
            <a:ext cx="365760" cy="71561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735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การออกแบบฐานข้อมูล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Database Design)</a:t>
            </a:r>
          </a:p>
        </p:txBody>
      </p:sp>
      <p:pic>
        <p:nvPicPr>
          <p:cNvPr id="4" name="Picture 170" descr="à¸à¸¥à¸à¸²à¸£à¸à¹à¸à¸«à¸²à¸£à¸¹à¸à¸ à¸²à¸à¸ªà¸³à¸«à¸£à¸±à¸ e-r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207" y="2013492"/>
            <a:ext cx="6985586" cy="4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24081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การออกแบบฐานข้อมูล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Database Design)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9806" y="2246092"/>
            <a:ext cx="8065269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นำ </a:t>
            </a:r>
            <a:r>
              <a:rPr lang="en-US" dirty="0">
                <a:latin typeface="Kanit" pitchFamily="2" charset="-34"/>
                <a:cs typeface="Kanit" pitchFamily="2" charset="-34"/>
              </a:rPr>
              <a:t>ER-Diagram </a:t>
            </a:r>
            <a:r>
              <a:rPr lang="th-TH" dirty="0">
                <a:latin typeface="Kanit" pitchFamily="2" charset="-34"/>
                <a:cs typeface="Kanit" pitchFamily="2" charset="-34"/>
              </a:rPr>
              <a:t>มาเขียนในรูปแบบของสคีมา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กำหนดรูปแบบการจัดเก็บข้อมูลแต่ละแอททริบิวต์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ออกแบบวิธีการเข้าถึงข้อมูล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เลือกซอฟต์แวร์ </a:t>
            </a:r>
            <a:r>
              <a:rPr lang="en-US" dirty="0">
                <a:latin typeface="Kanit" pitchFamily="2" charset="-34"/>
                <a:cs typeface="Kanit" pitchFamily="2" charset="-34"/>
              </a:rPr>
              <a:t>DBMS </a:t>
            </a:r>
            <a:r>
              <a:rPr lang="th-TH" dirty="0">
                <a:latin typeface="Kanit" pitchFamily="2" charset="-34"/>
                <a:cs typeface="Kanit" pitchFamily="2" charset="-34"/>
              </a:rPr>
              <a:t>ที่จะใช้จัดการกับฐานข้อมูล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29183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1" y="2124829"/>
            <a:ext cx="11153608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>
                <a:latin typeface="Kanit" pitchFamily="2" charset="-34"/>
                <a:cs typeface="Kanit" pitchFamily="2" charset="-34"/>
              </a:rPr>
              <a:t>	การออกแบบเอาต์พุต </a:t>
            </a:r>
            <a:r>
              <a:rPr lang="th-TH" b="1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ควรดำเนินการก่อนการออกแบบอินพุต </a:t>
            </a:r>
            <a:r>
              <a:rPr lang="th-TH" dirty="0">
                <a:latin typeface="Kanit" pitchFamily="2" charset="-34"/>
                <a:cs typeface="Kanit" pitchFamily="2" charset="-34"/>
              </a:rPr>
              <a:t>เนื่องจาก รูปแบบรายงานที่ได้จากการออกแบบนั้น จะทำให้ทราบถึงข้อมูลที่จำเป็นต่อการอินพุต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Kanit" pitchFamily="2" charset="-34"/>
                <a:cs typeface="Kanit" pitchFamily="2" charset="-34"/>
              </a:rPr>
              <a:t>	การออกแบบเอาต์พุต </a:t>
            </a:r>
            <a:r>
              <a:rPr lang="th-TH" b="1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จะต้องสัมพันธ์กับพจนานุกรมข้อมูล</a:t>
            </a:r>
            <a:r>
              <a:rPr lang="th-TH" dirty="0">
                <a:latin typeface="Kanit" pitchFamily="2" charset="-34"/>
                <a:cs typeface="Kanit" pitchFamily="2" charset="-34"/>
              </a:rPr>
              <a:t>ที่บอกประเภทของข้อมูล ขนาดความกว้างข้อมูล สิ่งเหล่านี้ทำให้ทราบว่าข้อมูลที่นำเสนอลงในรายงานนั้นเป็นค่าตัวเลข หรือตัวอักษร และต้องใช้จำนวนคอลัมน์เท่าไร	</a:t>
            </a:r>
          </a:p>
        </p:txBody>
      </p:sp>
    </p:spTree>
    <p:extLst>
      <p:ext uri="{BB962C8B-B14F-4D97-AF65-F5344CB8AC3E}">
        <p14:creationId xmlns:p14="http://schemas.microsoft.com/office/powerpoint/2010/main" val="2771618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192" y="2393536"/>
            <a:ext cx="1102961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>
                <a:latin typeface="Kanit" pitchFamily="2" charset="-34"/>
                <a:cs typeface="Kanit" pitchFamily="2" charset="-34"/>
              </a:rPr>
              <a:t>	การออกแบบเอาต์พุตควรเริ่มด้วยการเขียนลงในแบบฟอร์มที่เรียกว่า </a:t>
            </a:r>
            <a:r>
              <a:rPr lang="en-US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Report Layout Form </a:t>
            </a:r>
            <a:r>
              <a:rPr lang="th-TH" dirty="0">
                <a:latin typeface="Kanit" pitchFamily="2" charset="-34"/>
                <a:cs typeface="Kanit" pitchFamily="2" charset="-34"/>
              </a:rPr>
              <a:t>โดยฟอร์มดังกล่าวทำให้ทราบถึงรายละเอียดข้อมูลในรายงาน ข้อมูลอยู่ในตำแหน่งที่เหมาะสมหรือไม่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Kanit" pitchFamily="2" charset="-34"/>
                <a:cs typeface="Kanit" pitchFamily="2" charset="-34"/>
              </a:rPr>
              <a:t>	โดยทั่วไปรายละเอียดของข้อมูลนั้น </a:t>
            </a:r>
            <a:r>
              <a:rPr lang="th-TH" u="sng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อาจจะใช้อักษร </a:t>
            </a:r>
            <a:r>
              <a:rPr lang="en-US" u="sng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X</a:t>
            </a:r>
            <a:r>
              <a:rPr lang="th-TH" u="sng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 แทนข้อมูลชนิดตัวอักษร และ ใช้เลข 9 แทนข้อมูลชนิดตัวเลข</a:t>
            </a:r>
          </a:p>
        </p:txBody>
      </p:sp>
    </p:spTree>
    <p:extLst>
      <p:ext uri="{BB962C8B-B14F-4D97-AF65-F5344CB8AC3E}">
        <p14:creationId xmlns:p14="http://schemas.microsoft.com/office/powerpoint/2010/main" val="316538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Picture 5" descr="\\Fec-1431-zahuk\NEW FOLDER (\1.jpg"/>
          <p:cNvPicPr>
            <a:picLocks noChangeAspect="1" noChangeArrowheads="1"/>
          </p:cNvPicPr>
          <p:nvPr/>
        </p:nvPicPr>
        <p:blipFill>
          <a:blip r:embed="rId2">
            <a:lum bright="-1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52" y="1879608"/>
            <a:ext cx="9475896" cy="48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08887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3" name="Picture 5" descr="F:\pic\Crystalreport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8591" y="2082494"/>
            <a:ext cx="10414817" cy="4581543"/>
          </a:xfrm>
          <a:noFill/>
        </p:spPr>
      </p:pic>
    </p:spTree>
    <p:extLst>
      <p:ext uri="{BB962C8B-B14F-4D97-AF65-F5344CB8AC3E}">
        <p14:creationId xmlns:p14="http://schemas.microsoft.com/office/powerpoint/2010/main" val="733188035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ชนิดของเอาต์พุต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855" y="2180496"/>
            <a:ext cx="10072952" cy="367830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 (</a:t>
            </a:r>
            <a:r>
              <a:rPr lang="en-US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Report)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เอกสาร (</a:t>
            </a:r>
            <a:r>
              <a:rPr lang="en-US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Document)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ข้อความ (</a:t>
            </a:r>
            <a:r>
              <a:rPr lang="en-US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Message)</a:t>
            </a:r>
          </a:p>
        </p:txBody>
      </p:sp>
    </p:spTree>
    <p:extLst>
      <p:ext uri="{BB962C8B-B14F-4D97-AF65-F5344CB8AC3E}">
        <p14:creationId xmlns:p14="http://schemas.microsoft.com/office/powerpoint/2010/main" val="3404735376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แหล่งที่มาของเอาต์พุต</a:t>
            </a:r>
          </a:p>
        </p:txBody>
      </p:sp>
      <p:grpSp>
        <p:nvGrpSpPr>
          <p:cNvPr id="4" name="กลุ่ม 9"/>
          <p:cNvGrpSpPr>
            <a:grpSpLocks/>
          </p:cNvGrpSpPr>
          <p:nvPr/>
        </p:nvGrpSpPr>
        <p:grpSpPr bwMode="auto">
          <a:xfrm>
            <a:off x="2759224" y="1905891"/>
            <a:ext cx="6336704" cy="1282824"/>
            <a:chOff x="1600200" y="2590800"/>
            <a:chExt cx="6019800" cy="1066800"/>
          </a:xfrm>
        </p:grpSpPr>
        <p:sp>
          <p:nvSpPr>
            <p:cNvPr id="5" name="สี่เหลี่ยมผืนผ้า 4"/>
            <p:cNvSpPr/>
            <p:nvPr/>
          </p:nvSpPr>
          <p:spPr>
            <a:xfrm>
              <a:off x="1600200" y="2590800"/>
              <a:ext cx="6019800" cy="106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362200" y="2743200"/>
              <a:ext cx="990600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Data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5791200" y="2743200"/>
              <a:ext cx="1103684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Output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8" name="ลูกศรเชื่อมต่อแบบตรง 8"/>
            <p:cNvCxnSpPr>
              <a:stCxn id="6" idx="3"/>
              <a:endCxn id="7" idx="1"/>
            </p:cNvCxnSpPr>
            <p:nvPr/>
          </p:nvCxnSpPr>
          <p:spPr>
            <a:xfrm>
              <a:off x="3352800" y="3086100"/>
              <a:ext cx="243840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43200" y="3689323"/>
            <a:ext cx="6368752" cy="1240904"/>
            <a:chOff x="1371600" y="3412232"/>
            <a:chExt cx="6368752" cy="1240904"/>
          </a:xfrm>
        </p:grpSpPr>
        <p:sp>
          <p:nvSpPr>
            <p:cNvPr id="10" name="สี่เหลี่ยมผืนผ้า 11"/>
            <p:cNvSpPr/>
            <p:nvPr/>
          </p:nvSpPr>
          <p:spPr>
            <a:xfrm>
              <a:off x="1371600" y="3412232"/>
              <a:ext cx="6368752" cy="1240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1" name="สี่เหลี่ยมผืนผ้า 12"/>
            <p:cNvSpPr/>
            <p:nvPr/>
          </p:nvSpPr>
          <p:spPr>
            <a:xfrm>
              <a:off x="2227834" y="3564632"/>
              <a:ext cx="1048022" cy="7977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Data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2" name="สี่เหลี่ยมผืนผ้า 13"/>
            <p:cNvSpPr/>
            <p:nvPr/>
          </p:nvSpPr>
          <p:spPr>
            <a:xfrm>
              <a:off x="5796135" y="3564632"/>
              <a:ext cx="1180927" cy="7977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Output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3" name="สี่เหลี่ยมผืนผ้า 15"/>
            <p:cNvSpPr/>
            <p:nvPr/>
          </p:nvSpPr>
          <p:spPr>
            <a:xfrm>
              <a:off x="3995936" y="3564632"/>
              <a:ext cx="1152128" cy="7977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Process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14" name="ลูกศรเชื่อมต่อแบบตรง 17"/>
            <p:cNvCxnSpPr>
              <a:stCxn id="11" idx="3"/>
              <a:endCxn id="13" idx="1"/>
            </p:cNvCxnSpPr>
            <p:nvPr/>
          </p:nvCxnSpPr>
          <p:spPr>
            <a:xfrm>
              <a:off x="3275856" y="3963494"/>
              <a:ext cx="72008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15" name="กลุ่ม 9"/>
          <p:cNvGrpSpPr>
            <a:grpSpLocks/>
          </p:cNvGrpSpPr>
          <p:nvPr/>
        </p:nvGrpSpPr>
        <p:grpSpPr bwMode="auto">
          <a:xfrm>
            <a:off x="2759224" y="5375595"/>
            <a:ext cx="6336704" cy="1282824"/>
            <a:chOff x="1600200" y="2590800"/>
            <a:chExt cx="6019800" cy="1066800"/>
          </a:xfrm>
        </p:grpSpPr>
        <p:sp>
          <p:nvSpPr>
            <p:cNvPr id="16" name="สี่เหลี่ยมผืนผ้า 4"/>
            <p:cNvSpPr/>
            <p:nvPr/>
          </p:nvSpPr>
          <p:spPr>
            <a:xfrm>
              <a:off x="1600200" y="2590800"/>
              <a:ext cx="6019800" cy="106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7" name="สี่เหลี่ยมผืนผ้า 5"/>
            <p:cNvSpPr/>
            <p:nvPr/>
          </p:nvSpPr>
          <p:spPr>
            <a:xfrm>
              <a:off x="2362200" y="2743200"/>
              <a:ext cx="990600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Input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8" name="สี่เหลี่ยมผืนผ้า 6"/>
            <p:cNvSpPr/>
            <p:nvPr/>
          </p:nvSpPr>
          <p:spPr>
            <a:xfrm>
              <a:off x="5791200" y="2743200"/>
              <a:ext cx="1103684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Output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19" name="ลูกศรเชื่อมต่อแบบตรง 8"/>
            <p:cNvCxnSpPr>
              <a:stCxn id="17" idx="3"/>
              <a:endCxn id="18" idx="1"/>
            </p:cNvCxnSpPr>
            <p:nvPr/>
          </p:nvCxnSpPr>
          <p:spPr>
            <a:xfrm>
              <a:off x="3352800" y="3086100"/>
              <a:ext cx="243840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528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วัตถุประสงค์ของเอาต์พุต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001279" y="2466291"/>
            <a:ext cx="10189442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นำเสนอสารสนเทศเกี่ยวกับกิจกรรมที่ได้ดำเนินการผ่านมา</a:t>
            </a:r>
            <a:r>
              <a:rPr lang="en-US" sz="3200" dirty="0">
                <a:latin typeface="Kanit" pitchFamily="2" charset="-34"/>
                <a:cs typeface="Kanit" pitchFamily="2" charset="-34"/>
              </a:rPr>
              <a:t>, 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สถานะปัจจุบัน และคาดการณ์ในอนาคต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ใช้รายงานเหตุการณ์ต่าง ๆ ที่เกิดขึ้นในระบบ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แสดงกลไกในการทำงาน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เป็นการยืนยัน หรือรับรองว่าเกิดการทำงานจริง</a:t>
            </a:r>
          </a:p>
        </p:txBody>
      </p:sp>
    </p:spTree>
    <p:extLst>
      <p:ext uri="{BB962C8B-B14F-4D97-AF65-F5344CB8AC3E}">
        <p14:creationId xmlns:p14="http://schemas.microsoft.com/office/powerpoint/2010/main" val="3684139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-580302" y="861612"/>
            <a:ext cx="105417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40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คำถามสำคัญของการออกแบบเอาต์พุต</a:t>
            </a:r>
          </a:p>
        </p:txBody>
      </p:sp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692729" y="2184054"/>
            <a:ext cx="11291453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ใครเป็นผู้ใช้รายงานนี้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ใช้ประโยชน์จากรายงานนี้อย่างไร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รายละเอียดข้อมูลในรายงานมีอะไรบ้าง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รายงานนี้มีความต้องการใช้บ่อยแค่ไหน เช่น ทุกวัน ทุกสัปดาห์ หรือทุกเดือน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รายงานแสดงผลออกทางสื่อชนิดใด เช่น ทางจอภาพ หรือทางเครื่องพิมพ์</a:t>
            </a:r>
          </a:p>
        </p:txBody>
      </p:sp>
    </p:spTree>
    <p:extLst>
      <p:ext uri="{BB962C8B-B14F-4D97-AF65-F5344CB8AC3E}">
        <p14:creationId xmlns:p14="http://schemas.microsoft.com/office/powerpoint/2010/main" val="3708960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1" y="965200"/>
            <a:ext cx="3403599" cy="1320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Ex. Data Dictionary DFD level 0 </a:t>
            </a:r>
            <a:r>
              <a:rPr lang="th-TH" dirty="0"/>
              <a:t>ของระบบจัดการร้านสะดวกซื้อ  (ใบสั่งซื้อสินค้า กระบวนการ ตรวจสอบและสั่งสินค้า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750" t="52135" r="40498" b="19410"/>
          <a:stretch/>
        </p:blipFill>
        <p:spPr>
          <a:xfrm>
            <a:off x="669914" y="2501900"/>
            <a:ext cx="4930786" cy="306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687" t="25185" r="43438" b="23889"/>
          <a:stretch/>
        </p:blipFill>
        <p:spPr>
          <a:xfrm>
            <a:off x="5600700" y="865715"/>
            <a:ext cx="5854700" cy="52615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5742" y="381153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ตรวจสอบและ</a:t>
            </a:r>
          </a:p>
        </p:txBody>
      </p:sp>
    </p:spTree>
    <p:extLst>
      <p:ext uri="{BB962C8B-B14F-4D97-AF65-F5344CB8AC3E}">
        <p14:creationId xmlns:p14="http://schemas.microsoft.com/office/powerpoint/2010/main" val="24691802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การจัดรูปแบบเอาต์พุต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281161" y="2408684"/>
            <a:ext cx="1112927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th-TH" dirty="0">
                <a:latin typeface="Kanit" pitchFamily="2" charset="-34"/>
                <a:cs typeface="Kanit" pitchFamily="2" charset="-34"/>
              </a:rPr>
              <a:t>		รายงานที่ดีควรได้รับการจัดรูปแบบที่ถูกต้องตามหลักการประกอบด้วย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หัวรายงาน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(Heading)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รายละเอียด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(Details)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ผลสรุป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(Summaries)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หมายเหตุ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(Remarks)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76799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ประเภทของรายงาน</a:t>
            </a:r>
          </a:p>
        </p:txBody>
      </p:sp>
      <p:sp>
        <p:nvSpPr>
          <p:cNvPr id="4" name="ตัวยึดเนื้อหา 2"/>
          <p:cNvSpPr>
            <a:spLocks noGrp="1"/>
          </p:cNvSpPr>
          <p:nvPr>
            <p:ph idx="1"/>
          </p:nvPr>
        </p:nvSpPr>
        <p:spPr>
          <a:xfrm>
            <a:off x="534099" y="1715956"/>
            <a:ext cx="11076709" cy="5248275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th-TH" sz="2400" b="1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รายงานภายใน </a:t>
            </a:r>
            <a:r>
              <a:rPr lang="en-US" sz="2400" b="1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(Internal Report)</a:t>
            </a:r>
          </a:p>
          <a:p>
            <a:pPr lvl="2">
              <a:lnSpc>
                <a:spcPct val="150000"/>
              </a:lnSpc>
            </a:pPr>
            <a:r>
              <a:rPr lang="th-TH" sz="2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รายงานแสดงรายละเอียด</a:t>
            </a:r>
            <a:r>
              <a:rPr lang="en-US" sz="2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 (Detailed Reports)</a:t>
            </a:r>
            <a:endParaRPr lang="th-TH" sz="22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 lvl="2">
              <a:lnSpc>
                <a:spcPct val="150000"/>
              </a:lnSpc>
            </a:pPr>
            <a:r>
              <a:rPr lang="th-TH" sz="2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รายงานสรุปผล</a:t>
            </a:r>
            <a:r>
              <a:rPr lang="en-US" sz="2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 (Summary Reports)</a:t>
            </a:r>
            <a:endParaRPr lang="th-TH" sz="22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 lvl="2">
              <a:lnSpc>
                <a:spcPct val="150000"/>
              </a:lnSpc>
            </a:pPr>
            <a:r>
              <a:rPr lang="th-TH" sz="2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รายงานข้อยกเว้น</a:t>
            </a:r>
            <a:r>
              <a:rPr lang="en-US" sz="2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 (Exception Reports)</a:t>
            </a:r>
          </a:p>
          <a:p>
            <a:pPr eaLnBrk="1" hangingPunct="1">
              <a:lnSpc>
                <a:spcPct val="150000"/>
              </a:lnSpc>
            </a:pPr>
            <a:r>
              <a:rPr lang="th-TH" sz="2400" b="1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รายงานภายนอก </a:t>
            </a:r>
            <a:r>
              <a:rPr lang="en-US" sz="2400" b="1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(External Report)</a:t>
            </a:r>
          </a:p>
          <a:p>
            <a:pPr algn="thaiDist" eaLnBrk="1" hangingPunct="1">
              <a:lnSpc>
                <a:spcPct val="150000"/>
              </a:lnSpc>
            </a:pPr>
            <a:r>
              <a:rPr lang="en-US" sz="2400" b="1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Turnaround output </a:t>
            </a:r>
            <a:r>
              <a:rPr lang="en-US" sz="24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: </a:t>
            </a:r>
            <a:r>
              <a:rPr lang="en-US" sz="2400" b="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Output </a:t>
            </a:r>
            <a:r>
              <a:rPr lang="th-TH" sz="2400" b="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ที่ส่งออกภายนอกองค์กร และมีบางส่วนที่ส่งกลับมายังองค์กร เช่น ใบฝากถอนเงิน ใบส่งสินค้า</a:t>
            </a:r>
            <a:endParaRPr lang="th-TH" sz="24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2084324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การนำเสนอข้อมูลในรายงาน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การนำเสนอข้อมูลในรูปแบบตาราง (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Tabular Format) </a:t>
            </a:r>
            <a:endParaRPr lang="th-TH" sz="28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การนำเสนอข้อมูลในรูปแบบกราฟ (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Graph Format) 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ไอคอน (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Using Icon) </a:t>
            </a:r>
            <a:endParaRPr lang="th-TH" sz="28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5112113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การพิมพ์รายงาน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5706" y="2656547"/>
            <a:ext cx="734481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สิ่งพื้นฐานที่ต้องนำมาพิจารณา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>
                <a:latin typeface="Kanit" pitchFamily="2" charset="-34"/>
                <a:cs typeface="Kanit" pitchFamily="2" charset="-34"/>
              </a:rPr>
              <a:t>1.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สื่อที่นำมาใช้เพื่อเสนอรายงาน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>
                <a:latin typeface="Kanit" pitchFamily="2" charset="-34"/>
                <a:cs typeface="Kanit" pitchFamily="2" charset="-34"/>
              </a:rPr>
              <a:t>2.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ขนาดของกระดาษ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>
                <a:latin typeface="Kanit" pitchFamily="2" charset="-34"/>
                <a:cs typeface="Kanit" pitchFamily="2" charset="-34"/>
              </a:rPr>
              <a:t>3.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แบบฟอร์มสำเร็จรูป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>
                <a:latin typeface="Kanit" pitchFamily="2" charset="-34"/>
                <a:cs typeface="Kanit" pitchFamily="2" charset="-34"/>
              </a:rPr>
              <a:t>4.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รายงานแบบมีสำเนา</a:t>
            </a:r>
          </a:p>
        </p:txBody>
      </p:sp>
    </p:spTree>
    <p:extLst>
      <p:ext uri="{BB962C8B-B14F-4D97-AF65-F5344CB8AC3E}">
        <p14:creationId xmlns:p14="http://schemas.microsoft.com/office/powerpoint/2010/main" val="1635061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Any questions?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3940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พจนานุกรมข้อมูลที่แสดงโครงสร้างข้อมูล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จะแสดงองค์ประกอบของส่วนย่อยของข้อมูล เมื่อนำมารวมกันแล้วจะแสดงถึงคุณลักษณะเฉพาะของข้อมูลนั้น ๆ </a:t>
            </a:r>
          </a:p>
          <a:p>
            <a:r>
              <a:rPr lang="th-TH" dirty="0"/>
              <a:t>การนำเสนอพจนานุกรมข้อมูลที่แสดงโครงสร้างข้อมูลจะใช้สัญลักษณ์ทางพีชคณิต เพื่อสื่อความหมายถึงคุณสมบัติของแต่ละส่วนย่อย ดังนี้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67" t="45741" r="42292" b="30000"/>
          <a:stretch/>
        </p:blipFill>
        <p:spPr>
          <a:xfrm>
            <a:off x="1904999" y="3886199"/>
            <a:ext cx="7213215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48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1315</TotalTime>
  <Words>3375</Words>
  <Application>Microsoft Office PowerPoint</Application>
  <PresentationFormat>แบบจอกว้าง</PresentationFormat>
  <Paragraphs>391</Paragraphs>
  <Slides>84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84</vt:i4>
      </vt:variant>
    </vt:vector>
  </HeadingPairs>
  <TitlesOfParts>
    <vt:vector size="93" baseType="lpstr">
      <vt:lpstr>Angsana New</vt:lpstr>
      <vt:lpstr>Arial</vt:lpstr>
      <vt:lpstr>Calibri</vt:lpstr>
      <vt:lpstr>Garamond</vt:lpstr>
      <vt:lpstr>Kanit</vt:lpstr>
      <vt:lpstr>TH Sarabun New</vt:lpstr>
      <vt:lpstr>TH SarabunPSK</vt:lpstr>
      <vt:lpstr>Times New Roman</vt:lpstr>
      <vt:lpstr>Organic</vt:lpstr>
      <vt:lpstr>Data Dictionary  &amp; Process Description</vt:lpstr>
      <vt:lpstr>Data Dictionary</vt:lpstr>
      <vt:lpstr>1. พจนานุกรมข้อมูลของกระแสข้อมูล</vt:lpstr>
      <vt:lpstr>พจนานุกรมข้อมูลของกระแสข้อมูล</vt:lpstr>
      <vt:lpstr>พจนานุกรมข้อมูลที่แสดงคุณลักษณะของข้อมูล</vt:lpstr>
      <vt:lpstr>พจนานุกรมข้อมูลที่แสดงคุณลักษณะของข้อมูล</vt:lpstr>
      <vt:lpstr>งานนำเสนอ PowerPoint</vt:lpstr>
      <vt:lpstr>งานนำเสนอ PowerPoint</vt:lpstr>
      <vt:lpstr>พจนานุกรมข้อมูลที่แสดงโครงสร้างข้อมูล </vt:lpstr>
      <vt:lpstr>EX. แดสงรายละเอียดของข้อมูลโดยการสร้างเป็นพจนานุกรมที่แสดงโครงสร้างข้อมูลสินค้าและใบสั่งซ้อสินค้า </vt:lpstr>
      <vt:lpstr>พจนานุกรมข้อมูลที่แสดงส่วนย่อยของข้อมูล</vt:lpstr>
      <vt:lpstr>งานนำเสนอ PowerPoint</vt:lpstr>
      <vt:lpstr>พจนานุกรมแหล่งจัดเก็บข้อมูล</vt:lpstr>
      <vt:lpstr>งานนำเสนอ PowerPoint</vt:lpstr>
      <vt:lpstr>Process Description</vt:lpstr>
      <vt:lpstr>การเขียนเชิงบรรยายด้วยภาษาธรรมชาติ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การใช้ภาษาอังกฤษเชิงโครงสร้าง </vt:lpstr>
      <vt:lpstr>การใช้ภาษาอังกฤษเชิงโครงสร้าง </vt:lpstr>
      <vt:lpstr>การใช้ภาษาอังกฤษเชิงโครงสร้าง </vt:lpstr>
      <vt:lpstr>Ex. การใช้ภาษาอังกฤษเชิงโครงสร้าง </vt:lpstr>
      <vt:lpstr>Ex. การใช้ภาษาอังกฤษเชิงโครงสร้าง </vt:lpstr>
      <vt:lpstr>Ex. การใช้ภาษาอังกฤษเชิงโครงสร้าง </vt:lpstr>
      <vt:lpstr>งานนำเสนอ PowerPoint</vt:lpstr>
      <vt:lpstr>การใช้ตารางตัดสินใจ (Desision Table)</vt:lpstr>
      <vt:lpstr>ชนิดของตารางตัดสินใจ</vt:lpstr>
      <vt:lpstr>Ex. การกำหนดเงื่อนไขเพื่อให้มีทางเลือกที่เป็นไปได้</vt:lpstr>
      <vt:lpstr>Ex.การกำหนดเงื่อนไขเป็นประเด็นที่ใช้ในการพิจารณา</vt:lpstr>
      <vt:lpstr>การใช้ต้นไม้ตัดสินใจ (Decision Tree)</vt:lpstr>
      <vt:lpstr>Ex. การสร้างต้นไม้ตัดสินใจ</vt:lpstr>
      <vt:lpstr>Use Case Diagram</vt:lpstr>
      <vt:lpstr>งานนำเสนอ PowerPoint</vt:lpstr>
      <vt:lpstr>สัญลักษณ์ Use Case Diagram</vt:lpstr>
      <vt:lpstr>Ex. Use Case ของร้านสะดวกซื้อ</vt:lpstr>
      <vt:lpstr>ความสัมพันธ์</vt:lpstr>
      <vt:lpstr>ความสัมพันธ์</vt:lpstr>
      <vt:lpstr>งานนำเสนอ PowerPoint</vt:lpstr>
      <vt:lpstr>งานนำเสนอ PowerPoint</vt:lpstr>
      <vt:lpstr>การสร้าง Use Case Diagram</vt:lpstr>
      <vt:lpstr>การสร้าง Use Case Diagram</vt:lpstr>
      <vt:lpstr>Activity Diagram</vt:lpstr>
      <vt:lpstr>สัญลักษณ์ของ Activity Diagram</vt:lpstr>
      <vt:lpstr>รูปแบบของ Activity Diagram</vt:lpstr>
      <vt:lpstr>รูปแบบของ Activity Diagram</vt:lpstr>
      <vt:lpstr>รูปแบบของ Activity Diagram</vt:lpstr>
      <vt:lpstr>Gantt Chart</vt:lpstr>
      <vt:lpstr>ระยะการออกแบบ</vt:lpstr>
      <vt:lpstr>กิจกรรมในระยะการออกแบบ</vt:lpstr>
      <vt:lpstr>กลยุทธ์การจัดหาระบบ</vt:lpstr>
      <vt:lpstr>การพัฒนาโปรแกรมขึ้นเอง </vt:lpstr>
      <vt:lpstr>การใช้ซอฟต์แวร์สำเร็จรูปทั่วไป</vt:lpstr>
      <vt:lpstr>การใช้ซอฟต์แวร์ระบบ ERP</vt:lpstr>
      <vt:lpstr>การว่าจ้างหน่วยงานภายนอก</vt:lpstr>
      <vt:lpstr>การใช้เทคโนโลยีคลาวด์คอมพิวติ้ง</vt:lpstr>
      <vt:lpstr>การออกแบบสถาปัตยกรรมระบบ</vt:lpstr>
      <vt:lpstr>การออกแบบสถาปัตยกรรมระบบ</vt:lpstr>
      <vt:lpstr>สถาปัตยกรรมเครือข่ายแบบเซิร์ฟเวอร์เบส</vt:lpstr>
      <vt:lpstr>สถาปัตยกรรมเครือข่ายแบบไคลเอนต์เบส</vt:lpstr>
      <vt:lpstr>สถาปัตยกรรมเครือข่ายแบบไคลเอนต์เบส (ต่อ)</vt:lpstr>
      <vt:lpstr>สถาปัตยกรรมเครือข่ายแบบไคลเอนต์เซิร์ฟเวอร์ </vt:lpstr>
      <vt:lpstr>สถาปัตยกรรมเครือข่ายแบบไคลเอนต์เซิร์ฟเวอร์ (ต่อ)</vt:lpstr>
      <vt:lpstr>สถาปัตยกรรมเครือข่ายแบบไคลเอนต์เซิร์ฟเวอร์ (ต่อ)</vt:lpstr>
      <vt:lpstr>สถาปัตยกรรมเครือข่ายแบบไคลเอนต์เซิร์ฟเวอร์ (ต่อ)</vt:lpstr>
      <vt:lpstr>การวางแผนด้านความปลอดภัยให้กับระบบ</vt:lpstr>
      <vt:lpstr>การกำหนดข้อมูลจำเพาะให้กับฮาร์ดแวร์และซอฟต์แวร์</vt:lpstr>
      <vt:lpstr>การออกแบบฐานข้อมูล (Database Design)</vt:lpstr>
      <vt:lpstr>การออกแบบฐานข้อมูล (Database Design)</vt:lpstr>
      <vt:lpstr>การออกแบบเอาต์พุต (Output Design)</vt:lpstr>
      <vt:lpstr>การออกแบบเอาต์พุต (Output Design)</vt:lpstr>
      <vt:lpstr>การออกแบบเอาต์พุต (Output Design)</vt:lpstr>
      <vt:lpstr>การออกแบบเอาต์พุต (Output Design)</vt:lpstr>
      <vt:lpstr>ชนิดของเอาต์พุต</vt:lpstr>
      <vt:lpstr>แหล่งที่มาของเอาต์พุต</vt:lpstr>
      <vt:lpstr>วัตถุประสงค์ของเอาต์พุต</vt:lpstr>
      <vt:lpstr>งานนำเสนอ PowerPoint</vt:lpstr>
      <vt:lpstr>การจัดรูปแบบเอาต์พุต</vt:lpstr>
      <vt:lpstr>ประเภทของรายงาน</vt:lpstr>
      <vt:lpstr>การนำเสนอข้อมูลในรายงาน</vt:lpstr>
      <vt:lpstr>การพิมพ์รายงาน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dictionary &amp;  Process description</dc:title>
  <dc:creator>308-PC01</dc:creator>
  <cp:lastModifiedBy>Pakawat Vihokratana</cp:lastModifiedBy>
  <cp:revision>68</cp:revision>
  <dcterms:created xsi:type="dcterms:W3CDTF">2020-01-20T01:46:58Z</dcterms:created>
  <dcterms:modified xsi:type="dcterms:W3CDTF">2025-12-09T08:43:38Z</dcterms:modified>
</cp:coreProperties>
</file>